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88" r:id="rId2"/>
    <p:sldId id="289" r:id="rId3"/>
    <p:sldId id="350" r:id="rId4"/>
    <p:sldId id="351" r:id="rId5"/>
    <p:sldId id="355" r:id="rId6"/>
    <p:sldId id="359" r:id="rId7"/>
    <p:sldId id="361" r:id="rId8"/>
    <p:sldId id="360" r:id="rId9"/>
    <p:sldId id="363" r:id="rId10"/>
    <p:sldId id="364" r:id="rId11"/>
    <p:sldId id="365" r:id="rId12"/>
    <p:sldId id="357" r:id="rId13"/>
    <p:sldId id="356" r:id="rId14"/>
    <p:sldId id="358"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 Raji" initials="NR" lastIdx="2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75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presProps" Target="presProps.xml" /><Relationship Id="rId3" Type="http://schemas.openxmlformats.org/officeDocument/2006/relationships/slide" Target="slides/slide2.xml" /><Relationship Id="rId21" Type="http://schemas.openxmlformats.org/officeDocument/2006/relationships/tableStyles" Target="tableStyle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commentAuthors" Target="commentAuthors.xml" /><Relationship Id="rId2" Type="http://schemas.openxmlformats.org/officeDocument/2006/relationships/slide" Target="slides/slide1.xml" /><Relationship Id="rId16" Type="http://schemas.openxmlformats.org/officeDocument/2006/relationships/notesMaster" Target="notesMasters/notesMaster1.xml" /><Relationship Id="rId20"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slide" Target="slides/slide14.xml" /><Relationship Id="rId10" Type="http://schemas.openxmlformats.org/officeDocument/2006/relationships/slide" Target="slides/slide9.xml" /><Relationship Id="rId19" Type="http://schemas.openxmlformats.org/officeDocument/2006/relationships/viewProps" Target="view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8-02T23:09:24.414" idx="8">
    <p:pos x="1579" y="975"/>
    <p:text>WASHING OF HANDS
SANITIZING THE HANDS
SOCIAL DISTANCING
USE OF FACE MASK</p:text>
  </p:cm>
  <p:cm authorId="0" dt="2020-08-02T23:09:53.525" idx="9">
    <p:pos x="3105" y="968"/>
    <p:text>DRUGS
VENTILATOR
VACCINE</p:text>
  </p:cm>
  <p:cm authorId="0" dt="2020-08-02T23:10:34.054" idx="10">
    <p:pos x="4625" y="982"/>
    <p:text>TESTING KIT
ROBOT NURSE AND TECHNICIAN</p:text>
  </p:cm>
  <p:cm authorId="0" dt="2020-08-02T23:11:03.517" idx="11">
    <p:pos x="1752" y="1821"/>
    <p:text>HOT LINES PHONE CALL
ANDROID PHONES</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0-08-03T08:41:28.919" idx="20">
    <p:pos x="3911" y="1061"/>
    <p:text>NA Raji	8/3/2020
The ventilator will be designed to help patients to breathe and also cleanse a room of viral particles which will ensure that that patients are only supplied with purified air.
</p:text>
  </p:cm>
  <p:cm authorId="0" dt="2020-08-03T08:42:32.887" idx="22">
    <p:pos x="2140" y="1441"/>
    <p:text>The concept of the social distancing device is such that the device can be attach to the body. The device is expected to give a warning alarm and flashes danger light to the carrier in a gathering if too close at distance below 1 meter to  the next person to him.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C28276-272F-4C12-9538-60798FB376AA}" type="datetimeFigureOut">
              <a:rPr lang="en-US" smtClean="0"/>
              <a:pPr/>
              <a:t>12/7/2020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75947F-5AC2-4730-A0A7-C4516F6E8CA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53C81E-E00C-4D88-A0B8-4C5CA5609B7B}" type="datetime1">
              <a:rPr lang="en-US" smtClean="0"/>
              <a:pPr/>
              <a:t>12/7/2020</a:t>
            </a:fld>
            <a:endParaRPr lang="en-US"/>
          </a:p>
        </p:txBody>
      </p:sp>
      <p:sp>
        <p:nvSpPr>
          <p:cNvPr id="5" name="Footer Placeholder 4"/>
          <p:cNvSpPr>
            <a:spLocks noGrp="1"/>
          </p:cNvSpPr>
          <p:nvPr>
            <p:ph type="ftr" sz="quarter" idx="11"/>
          </p:nvPr>
        </p:nvSpPr>
        <p:spPr/>
        <p:txBody>
          <a:bodyPr/>
          <a:lstStyle/>
          <a:p>
            <a:r>
              <a:rPr lang="en-US"/>
              <a:t>N.A. Raji     April, 2020</a:t>
            </a:r>
          </a:p>
        </p:txBody>
      </p:sp>
      <p:sp>
        <p:nvSpPr>
          <p:cNvPr id="6" name="Slide Number Placeholder 5"/>
          <p:cNvSpPr>
            <a:spLocks noGrp="1"/>
          </p:cNvSpPr>
          <p:nvPr>
            <p:ph type="sldNum" sz="quarter" idx="12"/>
          </p:nvPr>
        </p:nvSpPr>
        <p:spPr/>
        <p:txBody>
          <a:bodyPr/>
          <a:lstStyle/>
          <a:p>
            <a:fld id="{1C5D3C94-44A9-4EC4-A399-6B6EFD0857B3}" type="slidenum">
              <a:rPr lang="en-US" smtClean="0"/>
              <a:pPr/>
              <a:t>‹#›</a:t>
            </a:fld>
            <a:endParaRPr lang="en-US"/>
          </a:p>
        </p:txBody>
      </p:sp>
    </p:spTree>
  </p:cSld>
  <p:clrMapOvr>
    <a:masterClrMapping/>
  </p:clrMapOvr>
  <p:transition advTm="21428">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14109C-E059-406D-9CCE-AD6A99CA9A87}" type="datetime1">
              <a:rPr lang="en-US" smtClean="0"/>
              <a:pPr/>
              <a:t>12/7/2020</a:t>
            </a:fld>
            <a:endParaRPr lang="en-US"/>
          </a:p>
        </p:txBody>
      </p:sp>
      <p:sp>
        <p:nvSpPr>
          <p:cNvPr id="5" name="Footer Placeholder 4"/>
          <p:cNvSpPr>
            <a:spLocks noGrp="1"/>
          </p:cNvSpPr>
          <p:nvPr>
            <p:ph type="ftr" sz="quarter" idx="11"/>
          </p:nvPr>
        </p:nvSpPr>
        <p:spPr/>
        <p:txBody>
          <a:bodyPr/>
          <a:lstStyle/>
          <a:p>
            <a:r>
              <a:rPr lang="en-US"/>
              <a:t>N.A. Raji     April, 2020</a:t>
            </a:r>
          </a:p>
        </p:txBody>
      </p:sp>
      <p:sp>
        <p:nvSpPr>
          <p:cNvPr id="6" name="Slide Number Placeholder 5"/>
          <p:cNvSpPr>
            <a:spLocks noGrp="1"/>
          </p:cNvSpPr>
          <p:nvPr>
            <p:ph type="sldNum" sz="quarter" idx="12"/>
          </p:nvPr>
        </p:nvSpPr>
        <p:spPr/>
        <p:txBody>
          <a:bodyPr/>
          <a:lstStyle/>
          <a:p>
            <a:fld id="{1C5D3C94-44A9-4EC4-A399-6B6EFD0857B3}" type="slidenum">
              <a:rPr lang="en-US" smtClean="0"/>
              <a:pPr/>
              <a:t>‹#›</a:t>
            </a:fld>
            <a:endParaRPr lang="en-US"/>
          </a:p>
        </p:txBody>
      </p:sp>
    </p:spTree>
  </p:cSld>
  <p:clrMapOvr>
    <a:masterClrMapping/>
  </p:clrMapOvr>
  <p:transition advTm="21428">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7EAF74-9DC4-4778-9454-F82D55C3DCF9}" type="datetime1">
              <a:rPr lang="en-US" smtClean="0"/>
              <a:pPr/>
              <a:t>12/7/2020</a:t>
            </a:fld>
            <a:endParaRPr lang="en-US"/>
          </a:p>
        </p:txBody>
      </p:sp>
      <p:sp>
        <p:nvSpPr>
          <p:cNvPr id="5" name="Footer Placeholder 4"/>
          <p:cNvSpPr>
            <a:spLocks noGrp="1"/>
          </p:cNvSpPr>
          <p:nvPr>
            <p:ph type="ftr" sz="quarter" idx="11"/>
          </p:nvPr>
        </p:nvSpPr>
        <p:spPr/>
        <p:txBody>
          <a:bodyPr/>
          <a:lstStyle/>
          <a:p>
            <a:r>
              <a:rPr lang="en-US"/>
              <a:t>N.A. Raji     April, 2020</a:t>
            </a:r>
          </a:p>
        </p:txBody>
      </p:sp>
      <p:sp>
        <p:nvSpPr>
          <p:cNvPr id="6" name="Slide Number Placeholder 5"/>
          <p:cNvSpPr>
            <a:spLocks noGrp="1"/>
          </p:cNvSpPr>
          <p:nvPr>
            <p:ph type="sldNum" sz="quarter" idx="12"/>
          </p:nvPr>
        </p:nvSpPr>
        <p:spPr/>
        <p:txBody>
          <a:bodyPr/>
          <a:lstStyle/>
          <a:p>
            <a:fld id="{1C5D3C94-44A9-4EC4-A399-6B6EFD0857B3}" type="slidenum">
              <a:rPr lang="en-US" smtClean="0"/>
              <a:pPr/>
              <a:t>‹#›</a:t>
            </a:fld>
            <a:endParaRPr lang="en-US"/>
          </a:p>
        </p:txBody>
      </p:sp>
    </p:spTree>
  </p:cSld>
  <p:clrMapOvr>
    <a:masterClrMapping/>
  </p:clrMapOvr>
  <p:transition advTm="21428">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8FEE95-C2D5-4394-AF95-BE4B8E629F15}" type="datetime1">
              <a:rPr lang="en-US" smtClean="0"/>
              <a:pPr/>
              <a:t>12/7/2020</a:t>
            </a:fld>
            <a:endParaRPr lang="en-US"/>
          </a:p>
        </p:txBody>
      </p:sp>
      <p:sp>
        <p:nvSpPr>
          <p:cNvPr id="5" name="Footer Placeholder 4"/>
          <p:cNvSpPr>
            <a:spLocks noGrp="1"/>
          </p:cNvSpPr>
          <p:nvPr>
            <p:ph type="ftr" sz="quarter" idx="11"/>
          </p:nvPr>
        </p:nvSpPr>
        <p:spPr/>
        <p:txBody>
          <a:bodyPr/>
          <a:lstStyle/>
          <a:p>
            <a:r>
              <a:rPr lang="en-US"/>
              <a:t>N.A. Raji     April, 2020</a:t>
            </a:r>
          </a:p>
        </p:txBody>
      </p:sp>
      <p:sp>
        <p:nvSpPr>
          <p:cNvPr id="6" name="Slide Number Placeholder 5"/>
          <p:cNvSpPr>
            <a:spLocks noGrp="1"/>
          </p:cNvSpPr>
          <p:nvPr>
            <p:ph type="sldNum" sz="quarter" idx="12"/>
          </p:nvPr>
        </p:nvSpPr>
        <p:spPr/>
        <p:txBody>
          <a:bodyPr/>
          <a:lstStyle/>
          <a:p>
            <a:fld id="{1C5D3C94-44A9-4EC4-A399-6B6EFD0857B3}" type="slidenum">
              <a:rPr lang="en-US" smtClean="0"/>
              <a:pPr/>
              <a:t>‹#›</a:t>
            </a:fld>
            <a:endParaRPr lang="en-US"/>
          </a:p>
        </p:txBody>
      </p:sp>
    </p:spTree>
  </p:cSld>
  <p:clrMapOvr>
    <a:masterClrMapping/>
  </p:clrMapOvr>
  <p:transition advTm="21428">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B8CD69-FDC9-472C-964D-E0D49C99DCA7}" type="datetime1">
              <a:rPr lang="en-US" smtClean="0"/>
              <a:pPr/>
              <a:t>12/7/2020</a:t>
            </a:fld>
            <a:endParaRPr lang="en-US"/>
          </a:p>
        </p:txBody>
      </p:sp>
      <p:sp>
        <p:nvSpPr>
          <p:cNvPr id="5" name="Footer Placeholder 4"/>
          <p:cNvSpPr>
            <a:spLocks noGrp="1"/>
          </p:cNvSpPr>
          <p:nvPr>
            <p:ph type="ftr" sz="quarter" idx="11"/>
          </p:nvPr>
        </p:nvSpPr>
        <p:spPr/>
        <p:txBody>
          <a:bodyPr/>
          <a:lstStyle/>
          <a:p>
            <a:r>
              <a:rPr lang="en-US"/>
              <a:t>N.A. Raji     April, 2020</a:t>
            </a:r>
          </a:p>
        </p:txBody>
      </p:sp>
      <p:sp>
        <p:nvSpPr>
          <p:cNvPr id="6" name="Slide Number Placeholder 5"/>
          <p:cNvSpPr>
            <a:spLocks noGrp="1"/>
          </p:cNvSpPr>
          <p:nvPr>
            <p:ph type="sldNum" sz="quarter" idx="12"/>
          </p:nvPr>
        </p:nvSpPr>
        <p:spPr/>
        <p:txBody>
          <a:bodyPr/>
          <a:lstStyle/>
          <a:p>
            <a:fld id="{1C5D3C94-44A9-4EC4-A399-6B6EFD0857B3}" type="slidenum">
              <a:rPr lang="en-US" smtClean="0"/>
              <a:pPr/>
              <a:t>‹#›</a:t>
            </a:fld>
            <a:endParaRPr lang="en-US"/>
          </a:p>
        </p:txBody>
      </p:sp>
    </p:spTree>
  </p:cSld>
  <p:clrMapOvr>
    <a:masterClrMapping/>
  </p:clrMapOvr>
  <p:transition advTm="21428">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D22A54-B774-4D50-A2C8-FC55AF784FF9}" type="datetime1">
              <a:rPr lang="en-US" smtClean="0"/>
              <a:pPr/>
              <a:t>12/7/2020</a:t>
            </a:fld>
            <a:endParaRPr lang="en-US"/>
          </a:p>
        </p:txBody>
      </p:sp>
      <p:sp>
        <p:nvSpPr>
          <p:cNvPr id="6" name="Footer Placeholder 5"/>
          <p:cNvSpPr>
            <a:spLocks noGrp="1"/>
          </p:cNvSpPr>
          <p:nvPr>
            <p:ph type="ftr" sz="quarter" idx="11"/>
          </p:nvPr>
        </p:nvSpPr>
        <p:spPr/>
        <p:txBody>
          <a:bodyPr/>
          <a:lstStyle/>
          <a:p>
            <a:r>
              <a:rPr lang="en-US"/>
              <a:t>N.A. Raji     April, 2020</a:t>
            </a:r>
          </a:p>
        </p:txBody>
      </p:sp>
      <p:sp>
        <p:nvSpPr>
          <p:cNvPr id="7" name="Slide Number Placeholder 6"/>
          <p:cNvSpPr>
            <a:spLocks noGrp="1"/>
          </p:cNvSpPr>
          <p:nvPr>
            <p:ph type="sldNum" sz="quarter" idx="12"/>
          </p:nvPr>
        </p:nvSpPr>
        <p:spPr/>
        <p:txBody>
          <a:bodyPr/>
          <a:lstStyle/>
          <a:p>
            <a:fld id="{1C5D3C94-44A9-4EC4-A399-6B6EFD0857B3}" type="slidenum">
              <a:rPr lang="en-US" smtClean="0"/>
              <a:pPr/>
              <a:t>‹#›</a:t>
            </a:fld>
            <a:endParaRPr lang="en-US"/>
          </a:p>
        </p:txBody>
      </p:sp>
    </p:spTree>
  </p:cSld>
  <p:clrMapOvr>
    <a:masterClrMapping/>
  </p:clrMapOvr>
  <p:transition advTm="21428">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0E6443-D4B5-47CF-B5F7-90EF48EBD23C}" type="datetime1">
              <a:rPr lang="en-US" smtClean="0"/>
              <a:pPr/>
              <a:t>12/7/2020</a:t>
            </a:fld>
            <a:endParaRPr lang="en-US"/>
          </a:p>
        </p:txBody>
      </p:sp>
      <p:sp>
        <p:nvSpPr>
          <p:cNvPr id="8" name="Footer Placeholder 7"/>
          <p:cNvSpPr>
            <a:spLocks noGrp="1"/>
          </p:cNvSpPr>
          <p:nvPr>
            <p:ph type="ftr" sz="quarter" idx="11"/>
          </p:nvPr>
        </p:nvSpPr>
        <p:spPr/>
        <p:txBody>
          <a:bodyPr/>
          <a:lstStyle/>
          <a:p>
            <a:r>
              <a:rPr lang="en-US"/>
              <a:t>N.A. Raji     April, 2020</a:t>
            </a:r>
          </a:p>
        </p:txBody>
      </p:sp>
      <p:sp>
        <p:nvSpPr>
          <p:cNvPr id="9" name="Slide Number Placeholder 8"/>
          <p:cNvSpPr>
            <a:spLocks noGrp="1"/>
          </p:cNvSpPr>
          <p:nvPr>
            <p:ph type="sldNum" sz="quarter" idx="12"/>
          </p:nvPr>
        </p:nvSpPr>
        <p:spPr/>
        <p:txBody>
          <a:bodyPr/>
          <a:lstStyle/>
          <a:p>
            <a:fld id="{1C5D3C94-44A9-4EC4-A399-6B6EFD0857B3}" type="slidenum">
              <a:rPr lang="en-US" smtClean="0"/>
              <a:pPr/>
              <a:t>‹#›</a:t>
            </a:fld>
            <a:endParaRPr lang="en-US"/>
          </a:p>
        </p:txBody>
      </p:sp>
    </p:spTree>
  </p:cSld>
  <p:clrMapOvr>
    <a:masterClrMapping/>
  </p:clrMapOvr>
  <p:transition advTm="21428">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6CBCEA-254A-47E0-8083-D59529D35E93}" type="datetime1">
              <a:rPr lang="en-US" smtClean="0"/>
              <a:pPr/>
              <a:t>12/7/2020</a:t>
            </a:fld>
            <a:endParaRPr lang="en-US"/>
          </a:p>
        </p:txBody>
      </p:sp>
      <p:sp>
        <p:nvSpPr>
          <p:cNvPr id="4" name="Footer Placeholder 3"/>
          <p:cNvSpPr>
            <a:spLocks noGrp="1"/>
          </p:cNvSpPr>
          <p:nvPr>
            <p:ph type="ftr" sz="quarter" idx="11"/>
          </p:nvPr>
        </p:nvSpPr>
        <p:spPr/>
        <p:txBody>
          <a:bodyPr/>
          <a:lstStyle/>
          <a:p>
            <a:r>
              <a:rPr lang="en-US"/>
              <a:t>N.A. Raji     April, 2020</a:t>
            </a:r>
          </a:p>
        </p:txBody>
      </p:sp>
      <p:sp>
        <p:nvSpPr>
          <p:cNvPr id="5" name="Slide Number Placeholder 4"/>
          <p:cNvSpPr>
            <a:spLocks noGrp="1"/>
          </p:cNvSpPr>
          <p:nvPr>
            <p:ph type="sldNum" sz="quarter" idx="12"/>
          </p:nvPr>
        </p:nvSpPr>
        <p:spPr/>
        <p:txBody>
          <a:bodyPr/>
          <a:lstStyle/>
          <a:p>
            <a:fld id="{1C5D3C94-44A9-4EC4-A399-6B6EFD0857B3}" type="slidenum">
              <a:rPr lang="en-US" smtClean="0"/>
              <a:pPr/>
              <a:t>‹#›</a:t>
            </a:fld>
            <a:endParaRPr lang="en-US"/>
          </a:p>
        </p:txBody>
      </p:sp>
    </p:spTree>
  </p:cSld>
  <p:clrMapOvr>
    <a:masterClrMapping/>
  </p:clrMapOvr>
  <p:transition advTm="21428">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732A0-B612-4D80-B1BD-0893E44E2B01}" type="datetime1">
              <a:rPr lang="en-US" smtClean="0"/>
              <a:pPr/>
              <a:t>12/7/2020</a:t>
            </a:fld>
            <a:endParaRPr lang="en-US"/>
          </a:p>
        </p:txBody>
      </p:sp>
      <p:sp>
        <p:nvSpPr>
          <p:cNvPr id="3" name="Footer Placeholder 2"/>
          <p:cNvSpPr>
            <a:spLocks noGrp="1"/>
          </p:cNvSpPr>
          <p:nvPr>
            <p:ph type="ftr" sz="quarter" idx="11"/>
          </p:nvPr>
        </p:nvSpPr>
        <p:spPr/>
        <p:txBody>
          <a:bodyPr/>
          <a:lstStyle/>
          <a:p>
            <a:r>
              <a:rPr lang="en-US"/>
              <a:t>N.A. Raji     April, 2020</a:t>
            </a:r>
          </a:p>
        </p:txBody>
      </p:sp>
      <p:sp>
        <p:nvSpPr>
          <p:cNvPr id="4" name="Slide Number Placeholder 3"/>
          <p:cNvSpPr>
            <a:spLocks noGrp="1"/>
          </p:cNvSpPr>
          <p:nvPr>
            <p:ph type="sldNum" sz="quarter" idx="12"/>
          </p:nvPr>
        </p:nvSpPr>
        <p:spPr/>
        <p:txBody>
          <a:bodyPr/>
          <a:lstStyle/>
          <a:p>
            <a:fld id="{1C5D3C94-44A9-4EC4-A399-6B6EFD0857B3}" type="slidenum">
              <a:rPr lang="en-US" smtClean="0"/>
              <a:pPr/>
              <a:t>‹#›</a:t>
            </a:fld>
            <a:endParaRPr lang="en-US"/>
          </a:p>
        </p:txBody>
      </p:sp>
    </p:spTree>
  </p:cSld>
  <p:clrMapOvr>
    <a:masterClrMapping/>
  </p:clrMapOvr>
  <p:transition advTm="21428">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DB35E2-41E2-4BC3-A462-0AED4E4A4556}" type="datetime1">
              <a:rPr lang="en-US" smtClean="0"/>
              <a:pPr/>
              <a:t>12/7/2020</a:t>
            </a:fld>
            <a:endParaRPr lang="en-US"/>
          </a:p>
        </p:txBody>
      </p:sp>
      <p:sp>
        <p:nvSpPr>
          <p:cNvPr id="6" name="Footer Placeholder 5"/>
          <p:cNvSpPr>
            <a:spLocks noGrp="1"/>
          </p:cNvSpPr>
          <p:nvPr>
            <p:ph type="ftr" sz="quarter" idx="11"/>
          </p:nvPr>
        </p:nvSpPr>
        <p:spPr/>
        <p:txBody>
          <a:bodyPr/>
          <a:lstStyle/>
          <a:p>
            <a:r>
              <a:rPr lang="en-US"/>
              <a:t>N.A. Raji     April, 2020</a:t>
            </a:r>
          </a:p>
        </p:txBody>
      </p:sp>
      <p:sp>
        <p:nvSpPr>
          <p:cNvPr id="7" name="Slide Number Placeholder 6"/>
          <p:cNvSpPr>
            <a:spLocks noGrp="1"/>
          </p:cNvSpPr>
          <p:nvPr>
            <p:ph type="sldNum" sz="quarter" idx="12"/>
          </p:nvPr>
        </p:nvSpPr>
        <p:spPr/>
        <p:txBody>
          <a:bodyPr/>
          <a:lstStyle/>
          <a:p>
            <a:fld id="{1C5D3C94-44A9-4EC4-A399-6B6EFD0857B3}" type="slidenum">
              <a:rPr lang="en-US" smtClean="0"/>
              <a:pPr/>
              <a:t>‹#›</a:t>
            </a:fld>
            <a:endParaRPr lang="en-US"/>
          </a:p>
        </p:txBody>
      </p:sp>
    </p:spTree>
  </p:cSld>
  <p:clrMapOvr>
    <a:masterClrMapping/>
  </p:clrMapOvr>
  <p:transition advTm="21428">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3FE227-531A-40EB-9EBC-4B9139BE6E75}" type="datetime1">
              <a:rPr lang="en-US" smtClean="0"/>
              <a:pPr/>
              <a:t>12/7/2020</a:t>
            </a:fld>
            <a:endParaRPr lang="en-US"/>
          </a:p>
        </p:txBody>
      </p:sp>
      <p:sp>
        <p:nvSpPr>
          <p:cNvPr id="6" name="Footer Placeholder 5"/>
          <p:cNvSpPr>
            <a:spLocks noGrp="1"/>
          </p:cNvSpPr>
          <p:nvPr>
            <p:ph type="ftr" sz="quarter" idx="11"/>
          </p:nvPr>
        </p:nvSpPr>
        <p:spPr/>
        <p:txBody>
          <a:bodyPr/>
          <a:lstStyle/>
          <a:p>
            <a:r>
              <a:rPr lang="en-US"/>
              <a:t>N.A. Raji     April, 2020</a:t>
            </a:r>
          </a:p>
        </p:txBody>
      </p:sp>
      <p:sp>
        <p:nvSpPr>
          <p:cNvPr id="7" name="Slide Number Placeholder 6"/>
          <p:cNvSpPr>
            <a:spLocks noGrp="1"/>
          </p:cNvSpPr>
          <p:nvPr>
            <p:ph type="sldNum" sz="quarter" idx="12"/>
          </p:nvPr>
        </p:nvSpPr>
        <p:spPr/>
        <p:txBody>
          <a:bodyPr/>
          <a:lstStyle/>
          <a:p>
            <a:fld id="{1C5D3C94-44A9-4EC4-A399-6B6EFD0857B3}" type="slidenum">
              <a:rPr lang="en-US" smtClean="0"/>
              <a:pPr/>
              <a:t>‹#›</a:t>
            </a:fld>
            <a:endParaRPr lang="en-US"/>
          </a:p>
        </p:txBody>
      </p:sp>
    </p:spTree>
  </p:cSld>
  <p:clrMapOvr>
    <a:masterClrMapping/>
  </p:clrMapOvr>
  <p:transition advTm="21428">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0F61D9-5F54-4C9B-8388-D42C7C219A55}" type="datetime1">
              <a:rPr lang="en-US" smtClean="0"/>
              <a:pPr/>
              <a:t>12/7/2020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N.A. Raji     April, 2020</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D3C94-44A9-4EC4-A399-6B6EFD0857B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21428">
    <p:wipe dir="r"/>
  </p:transition>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openxmlformats.org/officeDocument/2006/relationships/video" Target="../media/media2.mp4" /><Relationship Id="rId1" Type="http://schemas.microsoft.com/office/2007/relationships/media" Target="../media/media2.mp4" /><Relationship Id="rId4" Type="http://schemas.openxmlformats.org/officeDocument/2006/relationships/image" Target="../media/image17.png" /></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openxmlformats.org/officeDocument/2006/relationships/video" Target="../media/media3.mp4" /><Relationship Id="rId1" Type="http://schemas.microsoft.com/office/2007/relationships/media" Target="../media/media3.mp4" /><Relationship Id="rId4" Type="http://schemas.openxmlformats.org/officeDocument/2006/relationships/image" Target="../media/image18.png" /></Relationships>
</file>

<file path=ppt/slides/_rels/slide12.xml.rels><?xml version="1.0" encoding="UTF-8" standalone="yes"?>
<Relationships xmlns="http://schemas.openxmlformats.org/package/2006/relationships"><Relationship Id="rId2" Type="http://schemas.openxmlformats.org/officeDocument/2006/relationships/comments" Target="../comments/comment2.xml"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8" Type="http://schemas.openxmlformats.org/officeDocument/2006/relationships/image" Target="../media/image7.png" /><Relationship Id="rId13" Type="http://schemas.openxmlformats.org/officeDocument/2006/relationships/image" Target="../media/image12.png" /><Relationship Id="rId3" Type="http://schemas.openxmlformats.org/officeDocument/2006/relationships/image" Target="../media/image2.png" /><Relationship Id="rId7" Type="http://schemas.openxmlformats.org/officeDocument/2006/relationships/image" Target="../media/image6.png" /><Relationship Id="rId12" Type="http://schemas.openxmlformats.org/officeDocument/2006/relationships/image" Target="../media/image11.png" /><Relationship Id="rId2" Type="http://schemas.openxmlformats.org/officeDocument/2006/relationships/image" Target="../media/image1.png" /><Relationship Id="rId1" Type="http://schemas.openxmlformats.org/officeDocument/2006/relationships/slideLayout" Target="../slideLayouts/slideLayout7.xml" /><Relationship Id="rId6" Type="http://schemas.openxmlformats.org/officeDocument/2006/relationships/image" Target="../media/image5.png" /><Relationship Id="rId11" Type="http://schemas.openxmlformats.org/officeDocument/2006/relationships/image" Target="../media/image10.png" /><Relationship Id="rId5" Type="http://schemas.openxmlformats.org/officeDocument/2006/relationships/image" Target="../media/image4.png" /><Relationship Id="rId10" Type="http://schemas.openxmlformats.org/officeDocument/2006/relationships/image" Target="../media/image9.png" /><Relationship Id="rId4" Type="http://schemas.openxmlformats.org/officeDocument/2006/relationships/image" Target="../media/image3.png" /><Relationship Id="rId9" Type="http://schemas.openxmlformats.org/officeDocument/2006/relationships/image" Target="../media/image8.png" /><Relationship Id="rId14" Type="http://schemas.openxmlformats.org/officeDocument/2006/relationships/comments" Target="../comments/comment1.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image" Target="../media/image13.jpe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2" Type="http://schemas.openxmlformats.org/officeDocument/2006/relationships/image" Target="../media/image15.jpe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16.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5D3C94-44A9-4EC4-A399-6B6EFD0857B3}" type="slidenum">
              <a:rPr lang="en-US" smtClean="0"/>
              <a:pPr/>
              <a:t>1</a:t>
            </a:fld>
            <a:endParaRPr lang="en-US"/>
          </a:p>
        </p:txBody>
      </p:sp>
      <p:sp>
        <p:nvSpPr>
          <p:cNvPr id="4" name="Rectangle 3"/>
          <p:cNvSpPr/>
          <p:nvPr/>
        </p:nvSpPr>
        <p:spPr>
          <a:xfrm>
            <a:off x="609600" y="1295400"/>
            <a:ext cx="8077200" cy="3539430"/>
          </a:xfrm>
          <a:prstGeom prst="rect">
            <a:avLst/>
          </a:prstGeom>
        </p:spPr>
        <p:txBody>
          <a:bodyPr wrap="square">
            <a:spAutoFit/>
          </a:bodyPr>
          <a:lstStyle/>
          <a:p>
            <a:pPr algn="ctr"/>
            <a:r>
              <a:rPr lang="en-US" sz="2800" b="1" dirty="0">
                <a:latin typeface="+mj-lt"/>
              </a:rPr>
              <a:t>LASU INNOVATION TO SOLVING COVID-19 PANDEMIC</a:t>
            </a:r>
          </a:p>
          <a:p>
            <a:pPr algn="ctr"/>
            <a:endParaRPr lang="en-US" sz="2800" b="1" dirty="0">
              <a:latin typeface="+mj-lt"/>
            </a:endParaRPr>
          </a:p>
          <a:p>
            <a:pPr algn="ctr"/>
            <a:endParaRPr lang="en-US" sz="2800" b="1" dirty="0">
              <a:latin typeface="+mj-lt"/>
            </a:endParaRPr>
          </a:p>
          <a:p>
            <a:pPr algn="ctr"/>
            <a:r>
              <a:rPr lang="en-US" sz="2800" b="1" dirty="0">
                <a:latin typeface="+mj-lt"/>
              </a:rPr>
              <a:t>Dr. Nurudeen A. Raji</a:t>
            </a:r>
          </a:p>
          <a:p>
            <a:pPr algn="ctr"/>
            <a:r>
              <a:rPr lang="en-US" sz="2800" b="1" dirty="0">
                <a:latin typeface="+mj-lt"/>
              </a:rPr>
              <a:t>Mechanical Engineering Department</a:t>
            </a:r>
          </a:p>
          <a:p>
            <a:pPr algn="ctr"/>
            <a:r>
              <a:rPr lang="en-US" sz="2800" b="1" dirty="0">
                <a:latin typeface="+mj-lt"/>
              </a:rPr>
              <a:t>Lagos State University, Nigeria</a:t>
            </a:r>
          </a:p>
          <a:p>
            <a:pPr algn="ctr"/>
            <a:endParaRPr lang="en-US" sz="2800" b="1" dirty="0">
              <a:latin typeface="+mj-lt"/>
            </a:endParaRPr>
          </a:p>
          <a:p>
            <a:pPr algn="ctr"/>
            <a:r>
              <a:rPr lang="en-US" sz="2800" b="1" dirty="0">
                <a:latin typeface="+mj-lt"/>
              </a:rPr>
              <a:t>11</a:t>
            </a:r>
            <a:r>
              <a:rPr lang="en-US" sz="2800" b="1" baseline="30000" dirty="0">
                <a:latin typeface="+mj-lt"/>
              </a:rPr>
              <a:t>th</a:t>
            </a:r>
            <a:r>
              <a:rPr lang="en-US" sz="2800" b="1" dirty="0">
                <a:latin typeface="+mj-lt"/>
              </a:rPr>
              <a:t> VIRTUAL PUBLIC LECTURE</a:t>
            </a:r>
            <a:endParaRPr lang="en-US" sz="3200" b="1" dirty="0">
              <a:latin typeface="+mj-lt"/>
            </a:endParaRPr>
          </a:p>
        </p:txBody>
      </p:sp>
    </p:spTree>
  </p:cSld>
  <p:clrMapOvr>
    <a:masterClrMapping/>
  </p:clrMapOvr>
  <p:transition advTm="9528">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F60981-BC11-4838-8FBF-B69D1D144893}"/>
              </a:ext>
            </a:extLst>
          </p:cNvPr>
          <p:cNvSpPr>
            <a:spLocks noGrp="1"/>
          </p:cNvSpPr>
          <p:nvPr>
            <p:ph type="sldNum" sz="quarter" idx="12"/>
          </p:nvPr>
        </p:nvSpPr>
        <p:spPr/>
        <p:txBody>
          <a:bodyPr/>
          <a:lstStyle/>
          <a:p>
            <a:fld id="{1C5D3C94-44A9-4EC4-A399-6B6EFD0857B3}" type="slidenum">
              <a:rPr lang="en-US" smtClean="0"/>
              <a:pPr/>
              <a:t>10</a:t>
            </a:fld>
            <a:endParaRPr lang="en-US"/>
          </a:p>
        </p:txBody>
      </p:sp>
      <p:pic>
        <p:nvPicPr>
          <p:cNvPr id="4" name="VID-20200804-WA0008">
            <a:hlinkClick r:id="" action="ppaction://media"/>
            <a:extLst>
              <a:ext uri="{FF2B5EF4-FFF2-40B4-BE49-F238E27FC236}">
                <a16:creationId xmlns:a16="http://schemas.microsoft.com/office/drawing/2014/main" id="{3AAC5D47-A923-40D6-A0AB-BF25526296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76800" y="533400"/>
            <a:ext cx="3200400" cy="5432396"/>
          </a:xfrm>
          <a:prstGeom prst="rect">
            <a:avLst/>
          </a:prstGeom>
        </p:spPr>
      </p:pic>
      <p:sp>
        <p:nvSpPr>
          <p:cNvPr id="5" name="Rectangle 4">
            <a:extLst>
              <a:ext uri="{FF2B5EF4-FFF2-40B4-BE49-F238E27FC236}">
                <a16:creationId xmlns:a16="http://schemas.microsoft.com/office/drawing/2014/main" id="{2FA5751F-EFC6-402E-86CD-9AFCCAB33EF2}"/>
              </a:ext>
            </a:extLst>
          </p:cNvPr>
          <p:cNvSpPr/>
          <p:nvPr/>
        </p:nvSpPr>
        <p:spPr>
          <a:xfrm>
            <a:off x="381001" y="304800"/>
            <a:ext cx="2514600" cy="1697068"/>
          </a:xfrm>
          <a:prstGeom prst="rect">
            <a:avLst/>
          </a:prstGeom>
        </p:spPr>
        <p:txBody>
          <a:bodyPr wrap="square">
            <a:spAutoFit/>
          </a:bodyPr>
          <a:lstStyle/>
          <a:p>
            <a:pPr>
              <a:lnSpc>
                <a:spcPct val="150000"/>
              </a:lnSpc>
            </a:pPr>
            <a:r>
              <a:rPr lang="en-US" sz="2400" b="1" dirty="0"/>
              <a:t>OPERATION : Single Service point AHWS</a:t>
            </a:r>
          </a:p>
        </p:txBody>
      </p:sp>
    </p:spTree>
    <p:extLst>
      <p:ext uri="{BB962C8B-B14F-4D97-AF65-F5344CB8AC3E}">
        <p14:creationId xmlns:p14="http://schemas.microsoft.com/office/powerpoint/2010/main" val="301899689"/>
      </p:ext>
    </p:extLst>
  </p:cSld>
  <p:clrMapOvr>
    <a:masterClrMapping/>
  </p:clrMapOvr>
  <p:transition advTm="21428">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853B13-24EC-49F6-A055-10D13FED7012}"/>
              </a:ext>
            </a:extLst>
          </p:cNvPr>
          <p:cNvSpPr>
            <a:spLocks noGrp="1"/>
          </p:cNvSpPr>
          <p:nvPr>
            <p:ph type="sldNum" sz="quarter" idx="12"/>
          </p:nvPr>
        </p:nvSpPr>
        <p:spPr/>
        <p:txBody>
          <a:bodyPr/>
          <a:lstStyle/>
          <a:p>
            <a:fld id="{1C5D3C94-44A9-4EC4-A399-6B6EFD0857B3}" type="slidenum">
              <a:rPr lang="en-US" smtClean="0"/>
              <a:pPr/>
              <a:t>11</a:t>
            </a:fld>
            <a:endParaRPr lang="en-US"/>
          </a:p>
        </p:txBody>
      </p:sp>
      <p:pic>
        <p:nvPicPr>
          <p:cNvPr id="4" name="VID-20200805-WA0007">
            <a:hlinkClick r:id="" action="ppaction://media"/>
            <a:extLst>
              <a:ext uri="{FF2B5EF4-FFF2-40B4-BE49-F238E27FC236}">
                <a16:creationId xmlns:a16="http://schemas.microsoft.com/office/drawing/2014/main" id="{43706683-88AC-40BF-B669-A584D963C3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2500" y="1066800"/>
            <a:ext cx="3581400" cy="4377267"/>
          </a:xfrm>
          <a:prstGeom prst="rect">
            <a:avLst/>
          </a:prstGeom>
        </p:spPr>
      </p:pic>
      <p:sp>
        <p:nvSpPr>
          <p:cNvPr id="5" name="Rectangle 4">
            <a:extLst>
              <a:ext uri="{FF2B5EF4-FFF2-40B4-BE49-F238E27FC236}">
                <a16:creationId xmlns:a16="http://schemas.microsoft.com/office/drawing/2014/main" id="{4DF034B8-4E5B-49EC-9A13-151C6399235E}"/>
              </a:ext>
            </a:extLst>
          </p:cNvPr>
          <p:cNvSpPr/>
          <p:nvPr/>
        </p:nvSpPr>
        <p:spPr>
          <a:xfrm>
            <a:off x="381000" y="304800"/>
            <a:ext cx="4701223" cy="589072"/>
          </a:xfrm>
          <a:prstGeom prst="rect">
            <a:avLst/>
          </a:prstGeom>
        </p:spPr>
        <p:txBody>
          <a:bodyPr wrap="none">
            <a:spAutoFit/>
          </a:bodyPr>
          <a:lstStyle/>
          <a:p>
            <a:pPr>
              <a:lnSpc>
                <a:spcPct val="150000"/>
              </a:lnSpc>
            </a:pPr>
            <a:r>
              <a:rPr lang="en-US" sz="2400" b="1" dirty="0"/>
              <a:t>OPERATION : Pedal Operated HWM</a:t>
            </a:r>
          </a:p>
        </p:txBody>
      </p:sp>
    </p:spTree>
    <p:extLst>
      <p:ext uri="{BB962C8B-B14F-4D97-AF65-F5344CB8AC3E}">
        <p14:creationId xmlns:p14="http://schemas.microsoft.com/office/powerpoint/2010/main" val="4111972540"/>
      </p:ext>
    </p:extLst>
  </p:cSld>
  <p:clrMapOvr>
    <a:masterClrMapping/>
  </p:clrMapOvr>
  <p:transition advTm="21428">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5D3C94-44A9-4EC4-A399-6B6EFD0857B3}" type="slidenum">
              <a:rPr lang="en-US" smtClean="0"/>
              <a:pPr/>
              <a:t>12</a:t>
            </a:fld>
            <a:endParaRPr lang="en-US"/>
          </a:p>
        </p:txBody>
      </p:sp>
      <p:sp>
        <p:nvSpPr>
          <p:cNvPr id="6" name="Rectangle 5"/>
          <p:cNvSpPr/>
          <p:nvPr/>
        </p:nvSpPr>
        <p:spPr>
          <a:xfrm>
            <a:off x="457200" y="304800"/>
            <a:ext cx="8077200" cy="461665"/>
          </a:xfrm>
          <a:prstGeom prst="rect">
            <a:avLst/>
          </a:prstGeom>
        </p:spPr>
        <p:txBody>
          <a:bodyPr wrap="square">
            <a:spAutoFit/>
          </a:bodyPr>
          <a:lstStyle/>
          <a:p>
            <a:r>
              <a:rPr lang="en-US" sz="2400" b="1" dirty="0"/>
              <a:t>LASU INNOVATIVE RESPONSE TO COVID-19 PANDEMIC (Cont.)</a:t>
            </a:r>
            <a:endParaRPr lang="en-US" sz="2400" dirty="0"/>
          </a:p>
        </p:txBody>
      </p:sp>
      <p:sp>
        <p:nvSpPr>
          <p:cNvPr id="7" name="Rectangle 6"/>
          <p:cNvSpPr/>
          <p:nvPr/>
        </p:nvSpPr>
        <p:spPr>
          <a:xfrm>
            <a:off x="457200" y="914400"/>
            <a:ext cx="8153400" cy="2230739"/>
          </a:xfrm>
          <a:prstGeom prst="rect">
            <a:avLst/>
          </a:prstGeom>
        </p:spPr>
        <p:txBody>
          <a:bodyPr wrap="square">
            <a:spAutoFit/>
          </a:bodyPr>
          <a:lstStyle/>
          <a:p>
            <a:pPr>
              <a:lnSpc>
                <a:spcPct val="200000"/>
              </a:lnSpc>
            </a:pPr>
            <a:r>
              <a:rPr lang="en-US" dirty="0"/>
              <a:t>The Faculty of Engineering COVID 19 research team is currently working on;</a:t>
            </a:r>
          </a:p>
          <a:p>
            <a:pPr>
              <a:lnSpc>
                <a:spcPct val="200000"/>
              </a:lnSpc>
              <a:buFont typeface="Wingdings" pitchFamily="2" charset="2"/>
              <a:buChar char="§"/>
            </a:pPr>
            <a:r>
              <a:rPr lang="en-US" dirty="0"/>
              <a:t>New ventilator termed COVID EMMERGENCY VENTILATOR, </a:t>
            </a:r>
          </a:p>
          <a:p>
            <a:pPr>
              <a:lnSpc>
                <a:spcPct val="200000"/>
              </a:lnSpc>
              <a:buFont typeface="Wingdings" pitchFamily="2" charset="2"/>
              <a:buChar char="§"/>
            </a:pPr>
            <a:r>
              <a:rPr lang="en-US" dirty="0"/>
              <a:t>Social distancing device, and </a:t>
            </a:r>
          </a:p>
          <a:p>
            <a:pPr>
              <a:lnSpc>
                <a:spcPct val="200000"/>
              </a:lnSpc>
              <a:buFont typeface="Wingdings" pitchFamily="2" charset="2"/>
              <a:buChar char="§"/>
            </a:pPr>
            <a:r>
              <a:rPr lang="en-US" dirty="0"/>
              <a:t>Disinfectant channel </a:t>
            </a:r>
          </a:p>
        </p:txBody>
      </p:sp>
    </p:spTree>
  </p:cSld>
  <p:clrMapOvr>
    <a:masterClrMapping/>
  </p:clrMapOvr>
  <p:transition advTm="21428">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5D3C94-44A9-4EC4-A399-6B6EFD0857B3}" type="slidenum">
              <a:rPr lang="en-US" smtClean="0"/>
              <a:pPr/>
              <a:t>13</a:t>
            </a:fld>
            <a:endParaRPr lang="en-US"/>
          </a:p>
        </p:txBody>
      </p:sp>
      <p:sp>
        <p:nvSpPr>
          <p:cNvPr id="7" name="Rectangle 6"/>
          <p:cNvSpPr/>
          <p:nvPr/>
        </p:nvSpPr>
        <p:spPr>
          <a:xfrm>
            <a:off x="381000" y="152400"/>
            <a:ext cx="2514600" cy="461665"/>
          </a:xfrm>
          <a:prstGeom prst="rect">
            <a:avLst/>
          </a:prstGeom>
        </p:spPr>
        <p:txBody>
          <a:bodyPr wrap="square">
            <a:spAutoFit/>
          </a:bodyPr>
          <a:lstStyle/>
          <a:p>
            <a:r>
              <a:rPr lang="en-US" sz="2400" b="1" dirty="0"/>
              <a:t>OPPORTUNITIES</a:t>
            </a:r>
            <a:endParaRPr lang="en-US" sz="2400" dirty="0"/>
          </a:p>
        </p:txBody>
      </p:sp>
      <p:sp>
        <p:nvSpPr>
          <p:cNvPr id="8" name="Rectangle 7"/>
          <p:cNvSpPr/>
          <p:nvPr/>
        </p:nvSpPr>
        <p:spPr>
          <a:xfrm>
            <a:off x="381000" y="533400"/>
            <a:ext cx="8077200" cy="2862322"/>
          </a:xfrm>
          <a:prstGeom prst="rect">
            <a:avLst/>
          </a:prstGeom>
        </p:spPr>
        <p:txBody>
          <a:bodyPr wrap="square">
            <a:spAutoFit/>
          </a:bodyPr>
          <a:lstStyle/>
          <a:p>
            <a:pPr algn="just" fontAlgn="base"/>
            <a:r>
              <a:rPr lang="en-US" dirty="0"/>
              <a:t>There is no doubt that the COVID-19 pandemic has proven to be a serious challenge. However, within this challenge, there are opportunities for LASU to excel as a University.</a:t>
            </a:r>
          </a:p>
          <a:p>
            <a:pPr algn="just" fontAlgn="base"/>
            <a:endParaRPr lang="en-US" dirty="0"/>
          </a:p>
          <a:p>
            <a:pPr algn="just" fontAlgn="base"/>
            <a:r>
              <a:rPr lang="en-US" dirty="0"/>
              <a:t>LASU could build a world class recognition if the researchers are encouraged to make use of the opportunities presented by the COVID-19 crises.</a:t>
            </a:r>
          </a:p>
          <a:p>
            <a:pPr algn="just" fontAlgn="base"/>
            <a:endParaRPr lang="en-US" dirty="0"/>
          </a:p>
          <a:p>
            <a:pPr algn="just" fontAlgn="base"/>
            <a:r>
              <a:rPr lang="en-US" dirty="0"/>
              <a:t>There is the need to join other researchers to look inward in order to explore the natural, technological knowledge and human resources available to fight the pandemic.</a:t>
            </a:r>
          </a:p>
        </p:txBody>
      </p:sp>
      <p:sp>
        <p:nvSpPr>
          <p:cNvPr id="9" name="Rectangle 8"/>
          <p:cNvSpPr/>
          <p:nvPr/>
        </p:nvSpPr>
        <p:spPr>
          <a:xfrm>
            <a:off x="381000" y="3386078"/>
            <a:ext cx="8305800" cy="2862322"/>
          </a:xfrm>
          <a:prstGeom prst="rect">
            <a:avLst/>
          </a:prstGeom>
        </p:spPr>
        <p:txBody>
          <a:bodyPr wrap="square">
            <a:spAutoFit/>
          </a:bodyPr>
          <a:lstStyle/>
          <a:p>
            <a:pPr algn="just">
              <a:buFont typeface="Wingdings" pitchFamily="2" charset="2"/>
              <a:buChar char="§"/>
            </a:pPr>
            <a:r>
              <a:rPr lang="en-US" dirty="0"/>
              <a:t>Partnership with Professional bodies</a:t>
            </a:r>
          </a:p>
          <a:p>
            <a:pPr algn="just">
              <a:buFont typeface="Wingdings" pitchFamily="2" charset="2"/>
              <a:buChar char="§"/>
            </a:pPr>
            <a:endParaRPr lang="en-US" dirty="0"/>
          </a:p>
          <a:p>
            <a:pPr algn="just">
              <a:buFont typeface="Wingdings" pitchFamily="2" charset="2"/>
              <a:buChar char="§"/>
            </a:pPr>
            <a:r>
              <a:rPr lang="en-US" dirty="0"/>
              <a:t>LASU should see Covid-19 as an intensive test of its agility. </a:t>
            </a:r>
          </a:p>
          <a:p>
            <a:pPr algn="just">
              <a:buFont typeface="Wingdings" pitchFamily="2" charset="2"/>
              <a:buChar char="§"/>
            </a:pPr>
            <a:endParaRPr lang="en-US" dirty="0"/>
          </a:p>
          <a:p>
            <a:pPr algn="just">
              <a:buFont typeface="Wingdings" pitchFamily="2" charset="2"/>
              <a:buChar char="§"/>
            </a:pPr>
            <a:r>
              <a:rPr lang="en-US" dirty="0"/>
              <a:t>It would be impossible to pull off any alternative teaching plan without concerted action by faculty and support staff. </a:t>
            </a:r>
          </a:p>
          <a:p>
            <a:pPr algn="just">
              <a:buFont typeface="Wingdings" pitchFamily="2" charset="2"/>
              <a:buChar char="§"/>
            </a:pPr>
            <a:endParaRPr lang="en-US" dirty="0"/>
          </a:p>
          <a:p>
            <a:pPr algn="just">
              <a:buFont typeface="Wingdings" pitchFamily="2" charset="2"/>
              <a:buChar char="§"/>
            </a:pPr>
            <a:r>
              <a:rPr lang="en-US" dirty="0"/>
              <a:t>Furthermore, given a limited window of time, the success rate is also contingent on whether there has been adequate openness to new technology and investment in infrastructure.</a:t>
            </a:r>
          </a:p>
        </p:txBody>
      </p:sp>
    </p:spTree>
  </p:cSld>
  <p:clrMapOvr>
    <a:masterClrMapping/>
  </p:clrMapOvr>
  <p:transition advTm="21428">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5D3C94-44A9-4EC4-A399-6B6EFD0857B3}" type="slidenum">
              <a:rPr lang="en-US" smtClean="0"/>
              <a:pPr/>
              <a:t>14</a:t>
            </a:fld>
            <a:endParaRPr lang="en-US"/>
          </a:p>
        </p:txBody>
      </p:sp>
      <p:sp>
        <p:nvSpPr>
          <p:cNvPr id="4" name="Rectangle 3"/>
          <p:cNvSpPr/>
          <p:nvPr/>
        </p:nvSpPr>
        <p:spPr>
          <a:xfrm>
            <a:off x="304800" y="600670"/>
            <a:ext cx="8382000" cy="2169825"/>
          </a:xfrm>
          <a:prstGeom prst="rect">
            <a:avLst/>
          </a:prstGeom>
        </p:spPr>
        <p:txBody>
          <a:bodyPr wrap="square">
            <a:spAutoFit/>
          </a:bodyPr>
          <a:lstStyle/>
          <a:p>
            <a:pPr algn="just">
              <a:lnSpc>
                <a:spcPct val="150000"/>
              </a:lnSpc>
            </a:pPr>
            <a:r>
              <a:rPr lang="en-US" dirty="0"/>
              <a:t>Lagos State University need to rise to future challenges with innovation mindset in order to be classified as one of the world class rated university. It is important to start bracing for unpredictable challenges as a University of World class nature. It is therefore imperative to strategize towards transforming our university into an institution driven by innovation with a supposed greater level of excellence.</a:t>
            </a:r>
          </a:p>
        </p:txBody>
      </p:sp>
      <p:sp>
        <p:nvSpPr>
          <p:cNvPr id="5" name="Rectangle 4"/>
          <p:cNvSpPr/>
          <p:nvPr/>
        </p:nvSpPr>
        <p:spPr>
          <a:xfrm>
            <a:off x="304800" y="228600"/>
            <a:ext cx="2057400" cy="461665"/>
          </a:xfrm>
          <a:prstGeom prst="rect">
            <a:avLst/>
          </a:prstGeom>
        </p:spPr>
        <p:txBody>
          <a:bodyPr wrap="square">
            <a:spAutoFit/>
          </a:bodyPr>
          <a:lstStyle/>
          <a:p>
            <a:r>
              <a:rPr lang="en-US" sz="2400" b="1" dirty="0"/>
              <a:t>CONCLUSION</a:t>
            </a:r>
            <a:endParaRPr lang="en-US" sz="2400" dirty="0"/>
          </a:p>
        </p:txBody>
      </p:sp>
      <p:sp>
        <p:nvSpPr>
          <p:cNvPr id="6" name="Rectangle 5"/>
          <p:cNvSpPr/>
          <p:nvPr/>
        </p:nvSpPr>
        <p:spPr>
          <a:xfrm>
            <a:off x="2895600" y="3962400"/>
            <a:ext cx="3630738" cy="923330"/>
          </a:xfrm>
          <a:prstGeom prst="rect">
            <a:avLst/>
          </a:prstGeom>
        </p:spPr>
        <p:txBody>
          <a:bodyPr wrap="none">
            <a:spAutoFit/>
          </a:bodyPr>
          <a:lstStyle/>
          <a:p>
            <a:r>
              <a:rPr lang="en-US" sz="5400" b="1" dirty="0"/>
              <a:t>THANK YOU</a:t>
            </a:r>
          </a:p>
        </p:txBody>
      </p:sp>
    </p:spTree>
  </p:cSld>
  <p:clrMapOvr>
    <a:masterClrMapping/>
  </p:clrMapOvr>
  <p:transition advTm="21428">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5D3C94-44A9-4EC4-A399-6B6EFD0857B3}" type="slidenum">
              <a:rPr lang="en-US" smtClean="0"/>
              <a:pPr/>
              <a:t>2</a:t>
            </a:fld>
            <a:endParaRPr lang="en-US"/>
          </a:p>
        </p:txBody>
      </p:sp>
      <p:sp>
        <p:nvSpPr>
          <p:cNvPr id="4" name="Rectangle 3"/>
          <p:cNvSpPr/>
          <p:nvPr/>
        </p:nvSpPr>
        <p:spPr>
          <a:xfrm>
            <a:off x="457200" y="457200"/>
            <a:ext cx="8077200" cy="523220"/>
          </a:xfrm>
          <a:prstGeom prst="rect">
            <a:avLst/>
          </a:prstGeom>
        </p:spPr>
        <p:txBody>
          <a:bodyPr wrap="square">
            <a:spAutoFit/>
          </a:bodyPr>
          <a:lstStyle/>
          <a:p>
            <a:pPr algn="just"/>
            <a:r>
              <a:rPr lang="en-US" sz="2800" b="1" dirty="0">
                <a:latin typeface="+mj-lt"/>
              </a:rPr>
              <a:t>COVID-19 PANDEMIC</a:t>
            </a:r>
          </a:p>
        </p:txBody>
      </p:sp>
      <p:sp>
        <p:nvSpPr>
          <p:cNvPr id="5" name="Rectangle 4"/>
          <p:cNvSpPr/>
          <p:nvPr/>
        </p:nvSpPr>
        <p:spPr>
          <a:xfrm>
            <a:off x="381000" y="1066800"/>
            <a:ext cx="8077200" cy="5021055"/>
          </a:xfrm>
          <a:prstGeom prst="rect">
            <a:avLst/>
          </a:prstGeom>
        </p:spPr>
        <p:txBody>
          <a:bodyPr wrap="square">
            <a:spAutoFit/>
          </a:bodyPr>
          <a:lstStyle/>
          <a:p>
            <a:pPr algn="just">
              <a:lnSpc>
                <a:spcPct val="150000"/>
              </a:lnSpc>
            </a:pPr>
            <a:r>
              <a:rPr lang="en-US" sz="2400" b="1" dirty="0">
                <a:latin typeface="+mj-lt"/>
              </a:rPr>
              <a:t>OUTLINE:</a:t>
            </a:r>
          </a:p>
          <a:p>
            <a:pPr algn="just">
              <a:lnSpc>
                <a:spcPct val="150000"/>
              </a:lnSpc>
              <a:buFont typeface="Wingdings" pitchFamily="2" charset="2"/>
              <a:buChar char="q"/>
            </a:pPr>
            <a:r>
              <a:rPr lang="en-US" sz="2400" b="1" dirty="0">
                <a:latin typeface="+mj-lt"/>
              </a:rPr>
              <a:t>Background</a:t>
            </a:r>
          </a:p>
          <a:p>
            <a:pPr algn="just">
              <a:lnSpc>
                <a:spcPct val="150000"/>
              </a:lnSpc>
              <a:buFont typeface="Wingdings" pitchFamily="2" charset="2"/>
              <a:buChar char="q"/>
            </a:pPr>
            <a:r>
              <a:rPr lang="en-US" sz="2400" b="1" dirty="0">
                <a:latin typeface="+mj-lt"/>
              </a:rPr>
              <a:t>COVID-19 Research Categories</a:t>
            </a:r>
          </a:p>
          <a:p>
            <a:pPr algn="just">
              <a:lnSpc>
                <a:spcPct val="150000"/>
              </a:lnSpc>
              <a:buFont typeface="Wingdings" pitchFamily="2" charset="2"/>
              <a:buChar char="q"/>
            </a:pPr>
            <a:r>
              <a:rPr lang="en-US" sz="2400" b="1" dirty="0">
                <a:cs typeface="Times New Roman" pitchFamily="18" charset="0"/>
              </a:rPr>
              <a:t>LASU Innovative Response to COVID-19 Pandemic</a:t>
            </a:r>
          </a:p>
          <a:p>
            <a:pPr algn="just">
              <a:lnSpc>
                <a:spcPct val="150000"/>
              </a:lnSpc>
              <a:buFont typeface="Wingdings" pitchFamily="2" charset="2"/>
              <a:buChar char="q"/>
            </a:pPr>
            <a:r>
              <a:rPr lang="en-US" sz="2400" b="1" dirty="0">
                <a:cs typeface="Times New Roman" pitchFamily="18" charset="0"/>
              </a:rPr>
              <a:t>Automatic Hand Washing Machine</a:t>
            </a:r>
          </a:p>
          <a:p>
            <a:pPr algn="just">
              <a:lnSpc>
                <a:spcPct val="150000"/>
              </a:lnSpc>
              <a:buFont typeface="Wingdings" pitchFamily="2" charset="2"/>
              <a:buChar char="q"/>
            </a:pPr>
            <a:r>
              <a:rPr lang="en-US" sz="2400" b="1" dirty="0">
                <a:cs typeface="Times New Roman" pitchFamily="18" charset="0"/>
              </a:rPr>
              <a:t>Pedal Operated Hand Washing Machine</a:t>
            </a:r>
          </a:p>
          <a:p>
            <a:pPr algn="just">
              <a:lnSpc>
                <a:spcPct val="150000"/>
              </a:lnSpc>
              <a:buFont typeface="Wingdings" pitchFamily="2" charset="2"/>
              <a:buChar char="q"/>
            </a:pPr>
            <a:r>
              <a:rPr lang="en-US" sz="2400" b="1" dirty="0">
                <a:cs typeface="Times New Roman" pitchFamily="18" charset="0"/>
              </a:rPr>
              <a:t>Operation</a:t>
            </a:r>
          </a:p>
          <a:p>
            <a:pPr algn="just">
              <a:lnSpc>
                <a:spcPct val="150000"/>
              </a:lnSpc>
              <a:buFont typeface="Wingdings" pitchFamily="2" charset="2"/>
              <a:buChar char="q"/>
            </a:pPr>
            <a:r>
              <a:rPr lang="en-US" sz="2400" b="1" dirty="0">
                <a:cs typeface="Times New Roman" pitchFamily="18" charset="0"/>
              </a:rPr>
              <a:t>Opportunities</a:t>
            </a:r>
            <a:endParaRPr lang="en-US" sz="2400" b="1" dirty="0">
              <a:latin typeface="+mj-lt"/>
            </a:endParaRPr>
          </a:p>
          <a:p>
            <a:pPr algn="just">
              <a:lnSpc>
                <a:spcPct val="150000"/>
              </a:lnSpc>
              <a:buFont typeface="Wingdings" pitchFamily="2" charset="2"/>
              <a:buChar char="q"/>
            </a:pPr>
            <a:r>
              <a:rPr lang="en-US" sz="2400" b="1" dirty="0">
                <a:latin typeface="+mj-lt"/>
              </a:rPr>
              <a:t>Conclusion</a:t>
            </a:r>
          </a:p>
        </p:txBody>
      </p:sp>
      <p:cxnSp>
        <p:nvCxnSpPr>
          <p:cNvPr id="11" name="Straight Connector 10"/>
          <p:cNvCxnSpPr/>
          <p:nvPr/>
        </p:nvCxnSpPr>
        <p:spPr>
          <a:xfrm>
            <a:off x="381000" y="990600"/>
            <a:ext cx="8305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35238">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5D3C94-44A9-4EC4-A399-6B6EFD0857B3}" type="slidenum">
              <a:rPr lang="en-US" smtClean="0"/>
              <a:pPr/>
              <a:t>3</a:t>
            </a:fld>
            <a:endParaRPr lang="en-US"/>
          </a:p>
        </p:txBody>
      </p:sp>
      <p:sp>
        <p:nvSpPr>
          <p:cNvPr id="53249" name="Rectangle 1"/>
          <p:cNvSpPr>
            <a:spLocks noChangeArrowheads="1"/>
          </p:cNvSpPr>
          <p:nvPr/>
        </p:nvSpPr>
        <p:spPr bwMode="auto">
          <a:xfrm>
            <a:off x="457200" y="833021"/>
            <a:ext cx="822960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effectLst/>
                <a:latin typeface="+mj-lt"/>
                <a:ea typeface="Calibri" pitchFamily="34" charset="0"/>
                <a:cs typeface="Times New Roman" pitchFamily="18" charset="0"/>
              </a:rPr>
              <a:t>The outbreak and spread of COVID-19 disease has constituted most of the recent challenges to world economy, health and social development. </a:t>
            </a:r>
          </a:p>
          <a:p>
            <a:pPr marL="0" marR="0" lvl="0" indent="0" algn="just" defTabSz="914400" rtl="0" eaLnBrk="1" fontAlgn="base" latinLnBrk="0" hangingPunct="1">
              <a:lnSpc>
                <a:spcPct val="100000"/>
              </a:lnSpc>
              <a:spcBef>
                <a:spcPct val="0"/>
              </a:spcBef>
              <a:spcAft>
                <a:spcPct val="0"/>
              </a:spcAft>
              <a:buClrTx/>
              <a:buSzTx/>
              <a:buFontTx/>
              <a:buNone/>
              <a:tabLst/>
            </a:pPr>
            <a:endParaRPr lang="en-US" sz="2400" dirty="0">
              <a:latin typeface="+mj-lt"/>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effectLst/>
                <a:latin typeface="+mj-lt"/>
                <a:ea typeface="Calibri" pitchFamily="34" charset="0"/>
                <a:cs typeface="Times New Roman" pitchFamily="18" charset="0"/>
              </a:rPr>
              <a:t>However the problems associated with the spread had encouraged creativity and innovation worldwide towards limiting the outbreak and protecting life.</a:t>
            </a:r>
            <a:endParaRPr kumimoji="0" lang="en-US" sz="2400" b="0" i="0" u="none" strike="noStrike" cap="none" normalizeH="0" baseline="0" dirty="0">
              <a:ln>
                <a:noFill/>
              </a:ln>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effectLst/>
              <a:latin typeface="+mj-l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effectLst/>
                <a:latin typeface="+mj-lt"/>
                <a:ea typeface="Calibri" pitchFamily="34" charset="0"/>
                <a:cs typeface="Times New Roman" pitchFamily="18" charset="0"/>
              </a:rPr>
              <a:t>Most developing countries like Nigeria had always depended on foreign supplies of medical tools, equipments, protective gears, and medicine. The lockdown imposed on border movement of equipment and persons had necessitated the need for developing countries to look inward for solution towards fighting the pandemic.</a:t>
            </a:r>
            <a:endParaRPr kumimoji="0" lang="en-US" sz="2400" b="0" i="0" u="none" strike="noStrike" cap="none" normalizeH="0" baseline="0" dirty="0">
              <a:ln>
                <a:noFill/>
              </a:ln>
              <a:effectLst/>
              <a:latin typeface="+mj-lt"/>
              <a:cs typeface="Arial" pitchFamily="34" charset="0"/>
            </a:endParaRPr>
          </a:p>
        </p:txBody>
      </p:sp>
      <p:sp>
        <p:nvSpPr>
          <p:cNvPr id="5" name="Rectangle 4"/>
          <p:cNvSpPr/>
          <p:nvPr/>
        </p:nvSpPr>
        <p:spPr>
          <a:xfrm>
            <a:off x="533400" y="304800"/>
            <a:ext cx="2027286" cy="461665"/>
          </a:xfrm>
          <a:prstGeom prst="rect">
            <a:avLst/>
          </a:prstGeom>
        </p:spPr>
        <p:txBody>
          <a:bodyPr wrap="none">
            <a:spAutoFit/>
          </a:bodyPr>
          <a:lstStyle/>
          <a:p>
            <a:r>
              <a:rPr lang="en-US" sz="2400" b="1" dirty="0">
                <a:ea typeface="Calibri" pitchFamily="34" charset="0"/>
                <a:cs typeface="Times New Roman" pitchFamily="18" charset="0"/>
              </a:rPr>
              <a:t>BACKGROUND</a:t>
            </a:r>
            <a:endParaRPr lang="en-US" sz="2400" dirty="0"/>
          </a:p>
        </p:txBody>
      </p:sp>
    </p:spTree>
  </p:cSld>
  <p:clrMapOvr>
    <a:masterClrMapping/>
  </p:clrMapOvr>
  <p:transition advTm="21428">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5D3C94-44A9-4EC4-A399-6B6EFD0857B3}" type="slidenum">
              <a:rPr lang="en-US" smtClean="0"/>
              <a:pPr/>
              <a:t>4</a:t>
            </a:fld>
            <a:endParaRPr lang="en-US"/>
          </a:p>
        </p:txBody>
      </p:sp>
      <p:sp>
        <p:nvSpPr>
          <p:cNvPr id="4" name="Rectangle 3"/>
          <p:cNvSpPr/>
          <p:nvPr/>
        </p:nvSpPr>
        <p:spPr>
          <a:xfrm>
            <a:off x="533400" y="304800"/>
            <a:ext cx="4455066" cy="461665"/>
          </a:xfrm>
          <a:prstGeom prst="rect">
            <a:avLst/>
          </a:prstGeom>
        </p:spPr>
        <p:txBody>
          <a:bodyPr wrap="none">
            <a:spAutoFit/>
          </a:bodyPr>
          <a:lstStyle/>
          <a:p>
            <a:r>
              <a:rPr lang="en-US" sz="2400" b="1" dirty="0">
                <a:ea typeface="Calibri" pitchFamily="34" charset="0"/>
                <a:cs typeface="Times New Roman" pitchFamily="18" charset="0"/>
              </a:rPr>
              <a:t>COVID-19 RESEARCH CATEGORIES</a:t>
            </a:r>
            <a:endParaRPr lang="en-US" sz="2400" dirty="0"/>
          </a:p>
        </p:txBody>
      </p:sp>
      <p:pic>
        <p:nvPicPr>
          <p:cNvPr id="55298" name="Picture 2"/>
          <p:cNvPicPr>
            <a:picLocks noChangeAspect="1" noChangeArrowheads="1"/>
          </p:cNvPicPr>
          <p:nvPr/>
        </p:nvPicPr>
        <p:blipFill>
          <a:blip r:embed="rId2" cstate="print"/>
          <a:srcRect/>
          <a:stretch>
            <a:fillRect/>
          </a:stretch>
        </p:blipFill>
        <p:spPr bwMode="auto">
          <a:xfrm>
            <a:off x="1066800" y="1219200"/>
            <a:ext cx="1400175" cy="809625"/>
          </a:xfrm>
          <a:prstGeom prst="rect">
            <a:avLst/>
          </a:prstGeom>
          <a:noFill/>
          <a:ln w="9525">
            <a:noFill/>
            <a:miter lim="800000"/>
            <a:headEnd/>
            <a:tailEnd/>
          </a:ln>
        </p:spPr>
      </p:pic>
      <p:pic>
        <p:nvPicPr>
          <p:cNvPr id="55299" name="Picture 3"/>
          <p:cNvPicPr>
            <a:picLocks noChangeAspect="1" noChangeArrowheads="1"/>
          </p:cNvPicPr>
          <p:nvPr/>
        </p:nvPicPr>
        <p:blipFill>
          <a:blip r:embed="rId3" cstate="print"/>
          <a:srcRect/>
          <a:stretch>
            <a:fillRect/>
          </a:stretch>
        </p:blipFill>
        <p:spPr bwMode="auto">
          <a:xfrm>
            <a:off x="3505200" y="1295400"/>
            <a:ext cx="1381125" cy="781050"/>
          </a:xfrm>
          <a:prstGeom prst="rect">
            <a:avLst/>
          </a:prstGeom>
          <a:noFill/>
          <a:ln w="9525">
            <a:noFill/>
            <a:miter lim="800000"/>
            <a:headEnd/>
            <a:tailEnd/>
          </a:ln>
        </p:spPr>
      </p:pic>
      <p:pic>
        <p:nvPicPr>
          <p:cNvPr id="55300" name="Picture 4"/>
          <p:cNvPicPr>
            <a:picLocks noChangeAspect="1" noChangeArrowheads="1"/>
          </p:cNvPicPr>
          <p:nvPr/>
        </p:nvPicPr>
        <p:blipFill>
          <a:blip r:embed="rId4" cstate="print"/>
          <a:srcRect/>
          <a:stretch>
            <a:fillRect/>
          </a:stretch>
        </p:blipFill>
        <p:spPr bwMode="auto">
          <a:xfrm>
            <a:off x="6096000" y="1295400"/>
            <a:ext cx="1209675" cy="723900"/>
          </a:xfrm>
          <a:prstGeom prst="rect">
            <a:avLst/>
          </a:prstGeom>
          <a:noFill/>
          <a:ln w="9525">
            <a:noFill/>
            <a:miter lim="800000"/>
            <a:headEnd/>
            <a:tailEnd/>
          </a:ln>
        </p:spPr>
      </p:pic>
      <p:pic>
        <p:nvPicPr>
          <p:cNvPr id="55301" name="Picture 5"/>
          <p:cNvPicPr>
            <a:picLocks noChangeAspect="1" noChangeArrowheads="1"/>
          </p:cNvPicPr>
          <p:nvPr/>
        </p:nvPicPr>
        <p:blipFill>
          <a:blip r:embed="rId5" cstate="print"/>
          <a:srcRect/>
          <a:stretch>
            <a:fillRect/>
          </a:stretch>
        </p:blipFill>
        <p:spPr bwMode="auto">
          <a:xfrm>
            <a:off x="914400" y="2514600"/>
            <a:ext cx="1828800" cy="695325"/>
          </a:xfrm>
          <a:prstGeom prst="rect">
            <a:avLst/>
          </a:prstGeom>
          <a:noFill/>
          <a:ln w="9525">
            <a:noFill/>
            <a:miter lim="800000"/>
            <a:headEnd/>
            <a:tailEnd/>
          </a:ln>
        </p:spPr>
      </p:pic>
      <p:pic>
        <p:nvPicPr>
          <p:cNvPr id="55302" name="Picture 6"/>
          <p:cNvPicPr>
            <a:picLocks noChangeAspect="1" noChangeArrowheads="1"/>
          </p:cNvPicPr>
          <p:nvPr/>
        </p:nvPicPr>
        <p:blipFill>
          <a:blip r:embed="rId6" cstate="print"/>
          <a:srcRect/>
          <a:stretch>
            <a:fillRect/>
          </a:stretch>
        </p:blipFill>
        <p:spPr bwMode="auto">
          <a:xfrm>
            <a:off x="3505200" y="2438400"/>
            <a:ext cx="1590675" cy="723900"/>
          </a:xfrm>
          <a:prstGeom prst="rect">
            <a:avLst/>
          </a:prstGeom>
          <a:noFill/>
          <a:ln w="9525">
            <a:noFill/>
            <a:miter lim="800000"/>
            <a:headEnd/>
            <a:tailEnd/>
          </a:ln>
        </p:spPr>
      </p:pic>
      <p:sp>
        <p:nvSpPr>
          <p:cNvPr id="11" name="Rectangle 10"/>
          <p:cNvSpPr/>
          <p:nvPr/>
        </p:nvSpPr>
        <p:spPr>
          <a:xfrm>
            <a:off x="533400" y="762000"/>
            <a:ext cx="8077200" cy="400110"/>
          </a:xfrm>
          <a:prstGeom prst="rect">
            <a:avLst/>
          </a:prstGeom>
        </p:spPr>
        <p:txBody>
          <a:bodyPr wrap="square">
            <a:spAutoFit/>
          </a:bodyPr>
          <a:lstStyle/>
          <a:p>
            <a:r>
              <a:rPr lang="en-US" sz="2000" dirty="0">
                <a:ea typeface="Calibri" pitchFamily="34" charset="0"/>
                <a:cs typeface="Times New Roman" pitchFamily="18" charset="0"/>
              </a:rPr>
              <a:t>12 categories of the COVID-19 Pandemic response had been identified</a:t>
            </a:r>
            <a:endParaRPr lang="en-US" sz="2000" dirty="0"/>
          </a:p>
        </p:txBody>
      </p:sp>
      <p:pic>
        <p:nvPicPr>
          <p:cNvPr id="55303" name="Picture 7"/>
          <p:cNvPicPr>
            <a:picLocks noChangeAspect="1" noChangeArrowheads="1"/>
          </p:cNvPicPr>
          <p:nvPr/>
        </p:nvPicPr>
        <p:blipFill>
          <a:blip r:embed="rId7" cstate="print"/>
          <a:srcRect/>
          <a:stretch>
            <a:fillRect/>
          </a:stretch>
        </p:blipFill>
        <p:spPr bwMode="auto">
          <a:xfrm>
            <a:off x="6172200" y="2438400"/>
            <a:ext cx="1295400" cy="752475"/>
          </a:xfrm>
          <a:prstGeom prst="rect">
            <a:avLst/>
          </a:prstGeom>
          <a:noFill/>
          <a:ln w="9525">
            <a:noFill/>
            <a:miter lim="800000"/>
            <a:headEnd/>
            <a:tailEnd/>
          </a:ln>
        </p:spPr>
      </p:pic>
      <p:pic>
        <p:nvPicPr>
          <p:cNvPr id="55304" name="Picture 8"/>
          <p:cNvPicPr>
            <a:picLocks noChangeAspect="1" noChangeArrowheads="1"/>
          </p:cNvPicPr>
          <p:nvPr/>
        </p:nvPicPr>
        <p:blipFill>
          <a:blip r:embed="rId8" cstate="print"/>
          <a:srcRect/>
          <a:stretch>
            <a:fillRect/>
          </a:stretch>
        </p:blipFill>
        <p:spPr bwMode="auto">
          <a:xfrm>
            <a:off x="4191000" y="3810000"/>
            <a:ext cx="981075" cy="723900"/>
          </a:xfrm>
          <a:prstGeom prst="rect">
            <a:avLst/>
          </a:prstGeom>
          <a:noFill/>
          <a:ln w="9525">
            <a:noFill/>
            <a:miter lim="800000"/>
            <a:headEnd/>
            <a:tailEnd/>
          </a:ln>
        </p:spPr>
      </p:pic>
      <p:pic>
        <p:nvPicPr>
          <p:cNvPr id="55305" name="Picture 9"/>
          <p:cNvPicPr>
            <a:picLocks noChangeAspect="1" noChangeArrowheads="1"/>
          </p:cNvPicPr>
          <p:nvPr/>
        </p:nvPicPr>
        <p:blipFill>
          <a:blip r:embed="rId9" cstate="print"/>
          <a:srcRect/>
          <a:stretch>
            <a:fillRect/>
          </a:stretch>
        </p:blipFill>
        <p:spPr bwMode="auto">
          <a:xfrm>
            <a:off x="1066800" y="3657600"/>
            <a:ext cx="1304925" cy="762000"/>
          </a:xfrm>
          <a:prstGeom prst="rect">
            <a:avLst/>
          </a:prstGeom>
          <a:noFill/>
          <a:ln w="9525">
            <a:noFill/>
            <a:miter lim="800000"/>
            <a:headEnd/>
            <a:tailEnd/>
          </a:ln>
        </p:spPr>
      </p:pic>
      <p:pic>
        <p:nvPicPr>
          <p:cNvPr id="55306" name="Picture 10"/>
          <p:cNvPicPr>
            <a:picLocks noChangeAspect="1" noChangeArrowheads="1"/>
          </p:cNvPicPr>
          <p:nvPr/>
        </p:nvPicPr>
        <p:blipFill>
          <a:blip r:embed="rId10" cstate="print"/>
          <a:srcRect/>
          <a:stretch>
            <a:fillRect/>
          </a:stretch>
        </p:blipFill>
        <p:spPr bwMode="auto">
          <a:xfrm>
            <a:off x="6096000" y="3581400"/>
            <a:ext cx="1447800" cy="952500"/>
          </a:xfrm>
          <a:prstGeom prst="rect">
            <a:avLst/>
          </a:prstGeom>
          <a:noFill/>
          <a:ln w="9525">
            <a:noFill/>
            <a:miter lim="800000"/>
            <a:headEnd/>
            <a:tailEnd/>
          </a:ln>
        </p:spPr>
      </p:pic>
      <p:pic>
        <p:nvPicPr>
          <p:cNvPr id="55307" name="Picture 11"/>
          <p:cNvPicPr>
            <a:picLocks noChangeAspect="1" noChangeArrowheads="1"/>
          </p:cNvPicPr>
          <p:nvPr/>
        </p:nvPicPr>
        <p:blipFill>
          <a:blip r:embed="rId11" cstate="print"/>
          <a:srcRect/>
          <a:stretch>
            <a:fillRect/>
          </a:stretch>
        </p:blipFill>
        <p:spPr bwMode="auto">
          <a:xfrm>
            <a:off x="990600" y="4800600"/>
            <a:ext cx="1390650" cy="885825"/>
          </a:xfrm>
          <a:prstGeom prst="rect">
            <a:avLst/>
          </a:prstGeom>
          <a:noFill/>
          <a:ln w="9525">
            <a:noFill/>
            <a:miter lim="800000"/>
            <a:headEnd/>
            <a:tailEnd/>
          </a:ln>
        </p:spPr>
      </p:pic>
      <p:pic>
        <p:nvPicPr>
          <p:cNvPr id="55308" name="Picture 12"/>
          <p:cNvPicPr>
            <a:picLocks noChangeAspect="1" noChangeArrowheads="1"/>
          </p:cNvPicPr>
          <p:nvPr/>
        </p:nvPicPr>
        <p:blipFill>
          <a:blip r:embed="rId12" cstate="print"/>
          <a:srcRect/>
          <a:stretch>
            <a:fillRect/>
          </a:stretch>
        </p:blipFill>
        <p:spPr bwMode="auto">
          <a:xfrm>
            <a:off x="3657600" y="4724400"/>
            <a:ext cx="1409700" cy="809625"/>
          </a:xfrm>
          <a:prstGeom prst="rect">
            <a:avLst/>
          </a:prstGeom>
          <a:noFill/>
          <a:ln w="9525">
            <a:noFill/>
            <a:miter lim="800000"/>
            <a:headEnd/>
            <a:tailEnd/>
          </a:ln>
        </p:spPr>
      </p:pic>
      <p:pic>
        <p:nvPicPr>
          <p:cNvPr id="55309" name="Picture 13"/>
          <p:cNvPicPr>
            <a:picLocks noChangeAspect="1" noChangeArrowheads="1"/>
          </p:cNvPicPr>
          <p:nvPr/>
        </p:nvPicPr>
        <p:blipFill>
          <a:blip r:embed="rId13" cstate="print"/>
          <a:srcRect/>
          <a:stretch>
            <a:fillRect/>
          </a:stretch>
        </p:blipFill>
        <p:spPr bwMode="auto">
          <a:xfrm>
            <a:off x="6019800" y="4953000"/>
            <a:ext cx="1285875" cy="571500"/>
          </a:xfrm>
          <a:prstGeom prst="rect">
            <a:avLst/>
          </a:prstGeom>
          <a:noFill/>
          <a:ln w="9525">
            <a:noFill/>
            <a:miter lim="800000"/>
            <a:headEnd/>
            <a:tailEnd/>
          </a:ln>
        </p:spPr>
      </p:pic>
    </p:spTree>
  </p:cSld>
  <p:clrMapOvr>
    <a:masterClrMapping/>
  </p:clrMapOvr>
  <p:transition advTm="21428">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5D3C94-44A9-4EC4-A399-6B6EFD0857B3}" type="slidenum">
              <a:rPr lang="en-US" smtClean="0"/>
              <a:pPr/>
              <a:t>5</a:t>
            </a:fld>
            <a:endParaRPr lang="en-US"/>
          </a:p>
        </p:txBody>
      </p:sp>
      <p:sp>
        <p:nvSpPr>
          <p:cNvPr id="4" name="Rectangle 3"/>
          <p:cNvSpPr/>
          <p:nvPr/>
        </p:nvSpPr>
        <p:spPr>
          <a:xfrm>
            <a:off x="381000" y="315575"/>
            <a:ext cx="8077200" cy="461665"/>
          </a:xfrm>
          <a:prstGeom prst="rect">
            <a:avLst/>
          </a:prstGeom>
        </p:spPr>
        <p:txBody>
          <a:bodyPr wrap="square">
            <a:spAutoFit/>
          </a:bodyPr>
          <a:lstStyle/>
          <a:p>
            <a:r>
              <a:rPr lang="en-US" sz="2400" b="1" dirty="0"/>
              <a:t>LASU INNOVATIVE RESPONSE TO COVID-19 PANDEMIC</a:t>
            </a:r>
            <a:endParaRPr lang="en-US" sz="2400" dirty="0"/>
          </a:p>
        </p:txBody>
      </p:sp>
      <p:sp>
        <p:nvSpPr>
          <p:cNvPr id="5" name="Rectangle 4"/>
          <p:cNvSpPr/>
          <p:nvPr/>
        </p:nvSpPr>
        <p:spPr>
          <a:xfrm>
            <a:off x="533400" y="838200"/>
            <a:ext cx="8229600" cy="5122941"/>
          </a:xfrm>
          <a:prstGeom prst="rect">
            <a:avLst/>
          </a:prstGeom>
        </p:spPr>
        <p:txBody>
          <a:bodyPr wrap="square">
            <a:spAutoFit/>
          </a:bodyPr>
          <a:lstStyle/>
          <a:p>
            <a:pPr algn="just">
              <a:lnSpc>
                <a:spcPct val="150000"/>
              </a:lnSpc>
            </a:pPr>
            <a:r>
              <a:rPr lang="en-US" sz="2000" dirty="0"/>
              <a:t>Some of the innovations coming out of Lagos State University include;</a:t>
            </a:r>
          </a:p>
          <a:p>
            <a:pPr algn="just">
              <a:lnSpc>
                <a:spcPct val="150000"/>
              </a:lnSpc>
              <a:buFont typeface="Wingdings" pitchFamily="2" charset="2"/>
              <a:buChar char="§"/>
            </a:pPr>
            <a:r>
              <a:rPr lang="en-US" sz="2000" dirty="0"/>
              <a:t>Customized hand sanitizer and face mask</a:t>
            </a:r>
          </a:p>
          <a:p>
            <a:pPr algn="just">
              <a:lnSpc>
                <a:spcPct val="150000"/>
              </a:lnSpc>
              <a:buFont typeface="Wingdings" pitchFamily="2" charset="2"/>
              <a:buChar char="§"/>
            </a:pPr>
            <a:r>
              <a:rPr lang="en-US" sz="2000" dirty="0"/>
              <a:t>3-service points automatic hand washing station</a:t>
            </a:r>
          </a:p>
          <a:p>
            <a:pPr algn="just">
              <a:lnSpc>
                <a:spcPct val="150000"/>
              </a:lnSpc>
              <a:buFont typeface="Wingdings" pitchFamily="2" charset="2"/>
              <a:buChar char="§"/>
            </a:pPr>
            <a:r>
              <a:rPr lang="en-US" sz="2000" dirty="0"/>
              <a:t>Single-service point automatic hand washing unit</a:t>
            </a:r>
          </a:p>
          <a:p>
            <a:pPr algn="just">
              <a:lnSpc>
                <a:spcPct val="150000"/>
              </a:lnSpc>
              <a:buFont typeface="Wingdings" pitchFamily="2" charset="2"/>
              <a:buChar char="§"/>
            </a:pPr>
            <a:r>
              <a:rPr lang="en-US" sz="2000" dirty="0"/>
              <a:t>Single service point pedal operated hand washing unit</a:t>
            </a:r>
          </a:p>
          <a:p>
            <a:pPr algn="just">
              <a:lnSpc>
                <a:spcPct val="150000"/>
              </a:lnSpc>
            </a:pPr>
            <a:endParaRPr lang="en-US" sz="2000" dirty="0"/>
          </a:p>
          <a:p>
            <a:pPr algn="just">
              <a:lnSpc>
                <a:spcPct val="150000"/>
              </a:lnSpc>
            </a:pPr>
            <a:r>
              <a:rPr lang="en-US" sz="2000" dirty="0"/>
              <a:t>These innovations are centered on the prevention category of the </a:t>
            </a:r>
            <a:r>
              <a:rPr lang="en-US" sz="2000" dirty="0">
                <a:ea typeface="Calibri" pitchFamily="34" charset="0"/>
                <a:cs typeface="Times New Roman" pitchFamily="18" charset="0"/>
              </a:rPr>
              <a:t>COVID-19 Pandemic response. </a:t>
            </a:r>
            <a:endParaRPr lang="en-US" sz="2000" dirty="0"/>
          </a:p>
          <a:p>
            <a:pPr algn="just">
              <a:lnSpc>
                <a:spcPct val="150000"/>
              </a:lnSpc>
            </a:pPr>
            <a:endParaRPr lang="en-US" sz="2000" dirty="0"/>
          </a:p>
          <a:p>
            <a:pPr algn="just">
              <a:lnSpc>
                <a:spcPct val="150000"/>
              </a:lnSpc>
            </a:pPr>
            <a:r>
              <a:rPr lang="en-US" sz="2000" dirty="0"/>
              <a:t>The customized hand sanitizers and face masks were produced by the Faculty of Science to further combat the spread the virus</a:t>
            </a:r>
          </a:p>
        </p:txBody>
      </p:sp>
    </p:spTree>
  </p:cSld>
  <p:clrMapOvr>
    <a:masterClrMapping/>
  </p:clrMapOvr>
  <p:transition advTm="21428">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5D3C94-44A9-4EC4-A399-6B6EFD0857B3}" type="slidenum">
              <a:rPr lang="en-US" smtClean="0"/>
              <a:pPr/>
              <a:t>6</a:t>
            </a:fld>
            <a:endParaRPr lang="en-US"/>
          </a:p>
        </p:txBody>
      </p:sp>
      <p:pic>
        <p:nvPicPr>
          <p:cNvPr id="5" name="Picture 2" descr="C:\Users\NA Raji\Downloads\IMG_20200801_090408.jpg"/>
          <p:cNvPicPr>
            <a:picLocks noChangeAspect="1" noChangeArrowheads="1"/>
          </p:cNvPicPr>
          <p:nvPr/>
        </p:nvPicPr>
        <p:blipFill>
          <a:blip r:embed="rId2" cstate="print"/>
          <a:srcRect/>
          <a:stretch>
            <a:fillRect/>
          </a:stretch>
        </p:blipFill>
        <p:spPr bwMode="auto">
          <a:xfrm>
            <a:off x="381000" y="1143000"/>
            <a:ext cx="4764101" cy="2362200"/>
          </a:xfrm>
          <a:prstGeom prst="rect">
            <a:avLst/>
          </a:prstGeom>
          <a:noFill/>
        </p:spPr>
      </p:pic>
      <p:sp>
        <p:nvSpPr>
          <p:cNvPr id="8" name="Rectangle 7"/>
          <p:cNvSpPr/>
          <p:nvPr/>
        </p:nvSpPr>
        <p:spPr>
          <a:xfrm>
            <a:off x="381000" y="304800"/>
            <a:ext cx="7924800" cy="461665"/>
          </a:xfrm>
          <a:prstGeom prst="rect">
            <a:avLst/>
          </a:prstGeom>
        </p:spPr>
        <p:txBody>
          <a:bodyPr wrap="square">
            <a:spAutoFit/>
          </a:bodyPr>
          <a:lstStyle/>
          <a:p>
            <a:pPr algn="just"/>
            <a:r>
              <a:rPr lang="en-US" sz="2400" b="1" dirty="0"/>
              <a:t>AUTOMATIC HAND WASHING STATION</a:t>
            </a:r>
          </a:p>
        </p:txBody>
      </p:sp>
      <p:sp>
        <p:nvSpPr>
          <p:cNvPr id="9" name="Rectangle 8"/>
          <p:cNvSpPr/>
          <p:nvPr/>
        </p:nvSpPr>
        <p:spPr>
          <a:xfrm>
            <a:off x="5562600" y="1342072"/>
            <a:ext cx="3200400" cy="1477328"/>
          </a:xfrm>
          <a:prstGeom prst="rect">
            <a:avLst/>
          </a:prstGeom>
        </p:spPr>
        <p:txBody>
          <a:bodyPr wrap="square">
            <a:spAutoFit/>
          </a:bodyPr>
          <a:lstStyle/>
          <a:p>
            <a:pPr>
              <a:lnSpc>
                <a:spcPct val="150000"/>
              </a:lnSpc>
              <a:buFont typeface="Wingdings" pitchFamily="2" charset="2"/>
              <a:buChar char="q"/>
            </a:pPr>
            <a:r>
              <a:rPr lang="en-US" sz="2000" dirty="0"/>
              <a:t>Framework</a:t>
            </a:r>
          </a:p>
          <a:p>
            <a:pPr>
              <a:lnSpc>
                <a:spcPct val="150000"/>
              </a:lnSpc>
              <a:buFont typeface="Wingdings" pitchFamily="2" charset="2"/>
              <a:buChar char="q"/>
            </a:pPr>
            <a:r>
              <a:rPr lang="en-US" sz="2000" dirty="0"/>
              <a:t>Infrared sensor water taps</a:t>
            </a:r>
          </a:p>
          <a:p>
            <a:pPr>
              <a:lnSpc>
                <a:spcPct val="150000"/>
              </a:lnSpc>
              <a:buFont typeface="Wingdings" pitchFamily="2" charset="2"/>
              <a:buChar char="q"/>
            </a:pPr>
            <a:r>
              <a:rPr lang="en-US" sz="2000" dirty="0"/>
              <a:t>Liquid soap dispenser</a:t>
            </a:r>
          </a:p>
        </p:txBody>
      </p:sp>
      <p:sp>
        <p:nvSpPr>
          <p:cNvPr id="11" name="Rectangle 10"/>
          <p:cNvSpPr/>
          <p:nvPr/>
        </p:nvSpPr>
        <p:spPr>
          <a:xfrm>
            <a:off x="5638800" y="1123890"/>
            <a:ext cx="1612877" cy="400110"/>
          </a:xfrm>
          <a:prstGeom prst="rect">
            <a:avLst/>
          </a:prstGeom>
        </p:spPr>
        <p:txBody>
          <a:bodyPr wrap="none">
            <a:spAutoFit/>
          </a:bodyPr>
          <a:lstStyle/>
          <a:p>
            <a:r>
              <a:rPr lang="en-US" sz="2000" b="1" dirty="0"/>
              <a:t>DESCRIPTION</a:t>
            </a:r>
          </a:p>
        </p:txBody>
      </p:sp>
      <p:pic>
        <p:nvPicPr>
          <p:cNvPr id="13" name="Picture 4" descr="C:\Users\NA Raji\Downloads\AHWS7 (1).jpg"/>
          <p:cNvPicPr>
            <a:picLocks noChangeAspect="1" noChangeArrowheads="1"/>
          </p:cNvPicPr>
          <p:nvPr/>
        </p:nvPicPr>
        <p:blipFill>
          <a:blip r:embed="rId3" cstate="print"/>
          <a:srcRect/>
          <a:stretch>
            <a:fillRect/>
          </a:stretch>
        </p:blipFill>
        <p:spPr bwMode="auto">
          <a:xfrm>
            <a:off x="6629400" y="2819399"/>
            <a:ext cx="1981200" cy="3522133"/>
          </a:xfrm>
          <a:prstGeom prst="rect">
            <a:avLst/>
          </a:prstGeom>
          <a:noFill/>
        </p:spPr>
      </p:pic>
      <p:sp>
        <p:nvSpPr>
          <p:cNvPr id="14" name="Rectangle 13"/>
          <p:cNvSpPr/>
          <p:nvPr/>
        </p:nvSpPr>
        <p:spPr>
          <a:xfrm>
            <a:off x="381000" y="3733800"/>
            <a:ext cx="4572000" cy="1477328"/>
          </a:xfrm>
          <a:prstGeom prst="rect">
            <a:avLst/>
          </a:prstGeom>
        </p:spPr>
        <p:txBody>
          <a:bodyPr>
            <a:spAutoFit/>
          </a:bodyPr>
          <a:lstStyle/>
          <a:p>
            <a:pPr>
              <a:lnSpc>
                <a:spcPct val="150000"/>
              </a:lnSpc>
              <a:buFont typeface="Wingdings" pitchFamily="2" charset="2"/>
              <a:buChar char="q"/>
            </a:pPr>
            <a:r>
              <a:rPr lang="en-US" sz="2000" dirty="0"/>
              <a:t>Aluminum composite claddings</a:t>
            </a:r>
          </a:p>
          <a:p>
            <a:pPr>
              <a:lnSpc>
                <a:spcPct val="150000"/>
              </a:lnSpc>
              <a:buFont typeface="Wingdings" pitchFamily="2" charset="2"/>
              <a:buChar char="q"/>
            </a:pPr>
            <a:r>
              <a:rPr lang="en-US" sz="2000" dirty="0"/>
              <a:t>Clean and waste water pipe –network</a:t>
            </a:r>
          </a:p>
          <a:p>
            <a:pPr>
              <a:lnSpc>
                <a:spcPct val="150000"/>
              </a:lnSpc>
              <a:buFont typeface="Wingdings" pitchFamily="2" charset="2"/>
              <a:buChar char="q"/>
            </a:pPr>
            <a:r>
              <a:rPr lang="en-US" sz="2000" dirty="0"/>
              <a:t>Solar power system</a:t>
            </a:r>
          </a:p>
        </p:txBody>
      </p:sp>
    </p:spTree>
  </p:cSld>
  <p:clrMapOvr>
    <a:masterClrMapping/>
  </p:clrMapOvr>
  <p:transition advTm="21428">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5D3C94-44A9-4EC4-A399-6B6EFD0857B3}" type="slidenum">
              <a:rPr lang="en-US" smtClean="0"/>
              <a:pPr/>
              <a:t>7</a:t>
            </a:fld>
            <a:endParaRPr lang="en-US"/>
          </a:p>
        </p:txBody>
      </p:sp>
      <p:sp>
        <p:nvSpPr>
          <p:cNvPr id="4" name="Rectangle 3"/>
          <p:cNvSpPr/>
          <p:nvPr/>
        </p:nvSpPr>
        <p:spPr>
          <a:xfrm>
            <a:off x="469754" y="361890"/>
            <a:ext cx="3035446" cy="400110"/>
          </a:xfrm>
          <a:prstGeom prst="rect">
            <a:avLst/>
          </a:prstGeom>
        </p:spPr>
        <p:txBody>
          <a:bodyPr wrap="none">
            <a:spAutoFit/>
          </a:bodyPr>
          <a:lstStyle/>
          <a:p>
            <a:r>
              <a:rPr lang="en-US" sz="2000" b="1" dirty="0"/>
              <a:t>UNIQUE DESIGN FEATURES</a:t>
            </a:r>
          </a:p>
        </p:txBody>
      </p:sp>
      <p:sp>
        <p:nvSpPr>
          <p:cNvPr id="5" name="Rectangle 4"/>
          <p:cNvSpPr/>
          <p:nvPr/>
        </p:nvSpPr>
        <p:spPr>
          <a:xfrm>
            <a:off x="381000" y="685800"/>
            <a:ext cx="8305800" cy="4045723"/>
          </a:xfrm>
          <a:prstGeom prst="rect">
            <a:avLst/>
          </a:prstGeom>
        </p:spPr>
        <p:txBody>
          <a:bodyPr wrap="square">
            <a:spAutoFit/>
          </a:bodyPr>
          <a:lstStyle/>
          <a:p>
            <a:pPr algn="just">
              <a:lnSpc>
                <a:spcPct val="150000"/>
              </a:lnSpc>
            </a:pPr>
            <a:r>
              <a:rPr lang="en-US" sz="2000" dirty="0"/>
              <a:t>The unique features of the machine include;</a:t>
            </a:r>
          </a:p>
          <a:p>
            <a:pPr algn="just">
              <a:buFont typeface="Wingdings" pitchFamily="2" charset="2"/>
              <a:buChar char="§"/>
            </a:pPr>
            <a:r>
              <a:rPr lang="en-US" sz="2000" dirty="0"/>
              <a:t>Water and shock resistance cladding (To improve the durability and reliability of such machine)</a:t>
            </a:r>
          </a:p>
          <a:p>
            <a:pPr algn="just"/>
            <a:endParaRPr lang="en-US" sz="2000" dirty="0"/>
          </a:p>
          <a:p>
            <a:pPr algn="just">
              <a:buFont typeface="Wingdings" pitchFamily="2" charset="2"/>
              <a:buChar char="§"/>
            </a:pPr>
            <a:r>
              <a:rPr lang="en-US" sz="2000" dirty="0"/>
              <a:t>Solar power system with rechargeable batteries that can sustain the system for a year with continuous operation and fully charged power supply for 5-days non-stop in the absence of solar energy.</a:t>
            </a:r>
          </a:p>
          <a:p>
            <a:pPr algn="just"/>
            <a:endParaRPr lang="en-US" sz="2000" dirty="0"/>
          </a:p>
          <a:p>
            <a:pPr algn="just">
              <a:lnSpc>
                <a:spcPct val="150000"/>
              </a:lnSpc>
              <a:buFont typeface="Wingdings" pitchFamily="2" charset="2"/>
              <a:buChar char="§"/>
            </a:pPr>
            <a:r>
              <a:rPr lang="en-US" sz="2000" dirty="0"/>
              <a:t>Durability</a:t>
            </a:r>
          </a:p>
          <a:p>
            <a:pPr algn="just">
              <a:lnSpc>
                <a:spcPct val="150000"/>
              </a:lnSpc>
              <a:buFont typeface="Wingdings" pitchFamily="2" charset="2"/>
              <a:buChar char="§"/>
            </a:pPr>
            <a:r>
              <a:rPr lang="en-US" sz="2000" dirty="0"/>
              <a:t>Flexible installation and operating procedure</a:t>
            </a:r>
          </a:p>
          <a:p>
            <a:pPr algn="just">
              <a:lnSpc>
                <a:spcPct val="150000"/>
              </a:lnSpc>
              <a:buFont typeface="Wingdings" pitchFamily="2" charset="2"/>
              <a:buChar char="§"/>
            </a:pPr>
            <a:r>
              <a:rPr lang="en-US" sz="2000" dirty="0"/>
              <a:t>LED indicators</a:t>
            </a:r>
            <a:endParaRPr lang="en-US" dirty="0"/>
          </a:p>
        </p:txBody>
      </p:sp>
    </p:spTree>
  </p:cSld>
  <p:clrMapOvr>
    <a:masterClrMapping/>
  </p:clrMapOvr>
  <p:transition advTm="21428">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5D3C94-44A9-4EC4-A399-6B6EFD0857B3}" type="slidenum">
              <a:rPr lang="en-US" smtClean="0"/>
              <a:pPr/>
              <a:t>8</a:t>
            </a:fld>
            <a:endParaRPr lang="en-US"/>
          </a:p>
        </p:txBody>
      </p:sp>
      <p:pic>
        <p:nvPicPr>
          <p:cNvPr id="5" name="Picture 4"/>
          <p:cNvPicPr/>
          <p:nvPr/>
        </p:nvPicPr>
        <p:blipFill>
          <a:blip r:embed="rId2" cstate="print"/>
          <a:srcRect/>
          <a:stretch>
            <a:fillRect/>
          </a:stretch>
        </p:blipFill>
        <p:spPr bwMode="auto">
          <a:xfrm>
            <a:off x="5943600" y="838200"/>
            <a:ext cx="2362200" cy="2895600"/>
          </a:xfrm>
          <a:prstGeom prst="rect">
            <a:avLst/>
          </a:prstGeom>
          <a:noFill/>
          <a:ln w="9525">
            <a:noFill/>
            <a:miter lim="800000"/>
            <a:headEnd/>
            <a:tailEnd/>
          </a:ln>
          <a:effectLst/>
        </p:spPr>
      </p:pic>
      <p:sp>
        <p:nvSpPr>
          <p:cNvPr id="6" name="Rectangle 5"/>
          <p:cNvSpPr/>
          <p:nvPr/>
        </p:nvSpPr>
        <p:spPr>
          <a:xfrm>
            <a:off x="304800" y="304800"/>
            <a:ext cx="5920595" cy="461665"/>
          </a:xfrm>
          <a:prstGeom prst="rect">
            <a:avLst/>
          </a:prstGeom>
        </p:spPr>
        <p:txBody>
          <a:bodyPr wrap="none">
            <a:spAutoFit/>
          </a:bodyPr>
          <a:lstStyle/>
          <a:p>
            <a:r>
              <a:rPr lang="en-US" sz="2400" b="1" dirty="0"/>
              <a:t>PEDAL OPERATED HAND WASHING MACHINE</a:t>
            </a:r>
          </a:p>
        </p:txBody>
      </p:sp>
      <p:sp>
        <p:nvSpPr>
          <p:cNvPr id="7" name="Rectangle 6"/>
          <p:cNvSpPr/>
          <p:nvPr/>
        </p:nvSpPr>
        <p:spPr>
          <a:xfrm>
            <a:off x="381000" y="762000"/>
            <a:ext cx="5105400" cy="4339650"/>
          </a:xfrm>
          <a:prstGeom prst="rect">
            <a:avLst/>
          </a:prstGeom>
        </p:spPr>
        <p:txBody>
          <a:bodyPr wrap="square">
            <a:spAutoFit/>
          </a:bodyPr>
          <a:lstStyle/>
          <a:p>
            <a:pPr algn="just"/>
            <a:r>
              <a:rPr lang="en-US" sz="2000" dirty="0"/>
              <a:t>The single unit </a:t>
            </a:r>
            <a:r>
              <a:rPr lang="en-US" sz="2000" b="1" dirty="0"/>
              <a:t>pedal operated </a:t>
            </a:r>
            <a:r>
              <a:rPr lang="en-US" sz="2000" dirty="0"/>
              <a:t>hand washing machine is reliable, efficient and cheap.</a:t>
            </a:r>
          </a:p>
          <a:p>
            <a:pPr algn="just"/>
            <a:endParaRPr lang="en-US" sz="2000" dirty="0"/>
          </a:p>
          <a:p>
            <a:pPr algn="just">
              <a:buFont typeface="Wingdings" pitchFamily="2" charset="2"/>
              <a:buChar char="q"/>
            </a:pPr>
            <a:r>
              <a:rPr lang="en-US" sz="2000" dirty="0"/>
              <a:t>Framework</a:t>
            </a:r>
          </a:p>
          <a:p>
            <a:pPr algn="just"/>
            <a:endParaRPr lang="en-US" sz="2000" dirty="0"/>
          </a:p>
          <a:p>
            <a:pPr algn="just">
              <a:buFont typeface="Wingdings" pitchFamily="2" charset="2"/>
              <a:buChar char="q"/>
            </a:pPr>
            <a:r>
              <a:rPr lang="en-US" sz="2000" dirty="0"/>
              <a:t>Soap and water dispensing pedals</a:t>
            </a:r>
          </a:p>
          <a:p>
            <a:pPr algn="just">
              <a:buFont typeface="Wingdings" pitchFamily="2" charset="2"/>
              <a:buChar char="q"/>
            </a:pPr>
            <a:endParaRPr lang="en-US" sz="2000" dirty="0"/>
          </a:p>
          <a:p>
            <a:pPr algn="just">
              <a:buFont typeface="Wingdings" pitchFamily="2" charset="2"/>
              <a:buChar char="q"/>
            </a:pPr>
            <a:r>
              <a:rPr lang="en-US" sz="2000" dirty="0"/>
              <a:t>Water dispensing tap</a:t>
            </a:r>
          </a:p>
          <a:p>
            <a:pPr algn="just">
              <a:buFont typeface="Wingdings" pitchFamily="2" charset="2"/>
              <a:buChar char="q"/>
            </a:pPr>
            <a:endParaRPr lang="en-US" sz="2000" dirty="0"/>
          </a:p>
          <a:p>
            <a:pPr algn="just">
              <a:buFont typeface="Wingdings" pitchFamily="2" charset="2"/>
              <a:buChar char="q"/>
            </a:pPr>
            <a:r>
              <a:rPr lang="en-US" sz="2000" dirty="0"/>
              <a:t>Soap dispenser</a:t>
            </a:r>
          </a:p>
          <a:p>
            <a:pPr algn="just">
              <a:buFont typeface="Wingdings" pitchFamily="2" charset="2"/>
              <a:buChar char="q"/>
            </a:pPr>
            <a:endParaRPr lang="en-US" sz="2000" dirty="0"/>
          </a:p>
          <a:p>
            <a:pPr algn="just">
              <a:buFont typeface="Wingdings" pitchFamily="2" charset="2"/>
              <a:buChar char="q"/>
            </a:pPr>
            <a:r>
              <a:rPr lang="en-US" sz="2000" dirty="0"/>
              <a:t>Clean and waste water lines</a:t>
            </a:r>
          </a:p>
          <a:p>
            <a:pPr algn="just">
              <a:buFont typeface="Wingdings" pitchFamily="2" charset="2"/>
              <a:buChar char="q"/>
            </a:pPr>
            <a:endParaRPr lang="en-US" dirty="0"/>
          </a:p>
          <a:p>
            <a:pPr algn="just">
              <a:buFont typeface="Wingdings" pitchFamily="2" charset="2"/>
              <a:buChar char="q"/>
            </a:pPr>
            <a:endParaRPr lang="en-US" dirty="0"/>
          </a:p>
        </p:txBody>
      </p:sp>
    </p:spTree>
  </p:cSld>
  <p:clrMapOvr>
    <a:masterClrMapping/>
  </p:clrMapOvr>
  <p:transition advTm="21428">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5D3C94-44A9-4EC4-A399-6B6EFD0857B3}" type="slidenum">
              <a:rPr lang="en-US" smtClean="0"/>
              <a:pPr/>
              <a:t>9</a:t>
            </a:fld>
            <a:endParaRPr lang="en-US"/>
          </a:p>
        </p:txBody>
      </p:sp>
      <p:sp>
        <p:nvSpPr>
          <p:cNvPr id="4" name="Rectangle 3"/>
          <p:cNvSpPr/>
          <p:nvPr/>
        </p:nvSpPr>
        <p:spPr>
          <a:xfrm>
            <a:off x="381000" y="304800"/>
            <a:ext cx="4791633" cy="589072"/>
          </a:xfrm>
          <a:prstGeom prst="rect">
            <a:avLst/>
          </a:prstGeom>
        </p:spPr>
        <p:txBody>
          <a:bodyPr wrap="none">
            <a:spAutoFit/>
          </a:bodyPr>
          <a:lstStyle/>
          <a:p>
            <a:pPr>
              <a:lnSpc>
                <a:spcPct val="150000"/>
              </a:lnSpc>
            </a:pPr>
            <a:r>
              <a:rPr lang="en-US" sz="2400" b="1" dirty="0"/>
              <a:t>OPERATION : 3 Service points AHWS</a:t>
            </a:r>
          </a:p>
        </p:txBody>
      </p:sp>
      <p:pic>
        <p:nvPicPr>
          <p:cNvPr id="9" name="VID-20200805-WA0009 (1)">
            <a:hlinkClick r:id="" action="ppaction://media"/>
            <a:extLst>
              <a:ext uri="{FF2B5EF4-FFF2-40B4-BE49-F238E27FC236}">
                <a16:creationId xmlns:a16="http://schemas.microsoft.com/office/drawing/2014/main" id="{3986ED8E-DC88-42C5-A1D7-45CA2AB67E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23007" y="830630"/>
            <a:ext cx="4154193" cy="5899051"/>
          </a:xfrm>
          <a:prstGeom prst="rect">
            <a:avLst/>
          </a:prstGeom>
        </p:spPr>
      </p:pic>
    </p:spTree>
  </p:cSld>
  <p:clrMapOvr>
    <a:masterClrMapping/>
  </p:clrMapOvr>
  <p:transition advTm="21428">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9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67270</TotalTime>
  <Words>656</Words>
  <Application>Microsoft Office PowerPoint</Application>
  <PresentationFormat>On-screen Show (4:3)</PresentationFormat>
  <Paragraphs>103</Paragraphs>
  <Slides>14</Slides>
  <Notes>0</Notes>
  <HiddenSlides>0</HiddenSlides>
  <MMClips>3</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4: SPRING DESIGN</dc:title>
  <dc:creator>NA Raji</dc:creator>
  <cp:lastModifiedBy>olumuyiwa Odusanya</cp:lastModifiedBy>
  <cp:revision>126</cp:revision>
  <dcterms:created xsi:type="dcterms:W3CDTF">2020-04-14T20:41:45Z</dcterms:created>
  <dcterms:modified xsi:type="dcterms:W3CDTF">2020-12-07T09:54:04Z</dcterms:modified>
</cp:coreProperties>
</file>